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0.xml" ContentType="application/vnd.openxmlformats-officedocument.presentationml.slide+xml"/>
  <Override PartName="/ppt/presentation.xml" ContentType="application/vnd.openxmlformats-officedocument.presentationml.presentation.main+xml"/>
  <Override PartName="/ppt/slideLayouts/slideLayout33.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 id="2147483715" r:id="rId2"/>
    <p:sldMasterId id="2147483732" r:id="rId3"/>
  </p:sldMasterIdLst>
  <p:notesMasterIdLst>
    <p:notesMasterId r:id="rId86"/>
  </p:notesMasterIdLst>
  <p:handoutMasterIdLst>
    <p:handoutMasterId r:id="rId87"/>
  </p:handoutMasterIdLst>
  <p:sldIdLst>
    <p:sldId id="268" r:id="rId4"/>
    <p:sldId id="386" r:id="rId5"/>
    <p:sldId id="436" r:id="rId6"/>
    <p:sldId id="434" r:id="rId7"/>
    <p:sldId id="472" r:id="rId8"/>
    <p:sldId id="387" r:id="rId9"/>
    <p:sldId id="388" r:id="rId10"/>
    <p:sldId id="390" r:id="rId11"/>
    <p:sldId id="439" r:id="rId12"/>
    <p:sldId id="391" r:id="rId13"/>
    <p:sldId id="544" r:id="rId14"/>
    <p:sldId id="545" r:id="rId15"/>
    <p:sldId id="546" r:id="rId16"/>
    <p:sldId id="547" r:id="rId17"/>
    <p:sldId id="548" r:id="rId18"/>
    <p:sldId id="549" r:id="rId19"/>
    <p:sldId id="550" r:id="rId20"/>
    <p:sldId id="551" r:id="rId21"/>
    <p:sldId id="552" r:id="rId22"/>
    <p:sldId id="553" r:id="rId23"/>
    <p:sldId id="554" r:id="rId24"/>
    <p:sldId id="555" r:id="rId25"/>
    <p:sldId id="556" r:id="rId26"/>
    <p:sldId id="603" r:id="rId27"/>
    <p:sldId id="604" r:id="rId28"/>
    <p:sldId id="605" r:id="rId29"/>
    <p:sldId id="606" r:id="rId30"/>
    <p:sldId id="607" r:id="rId31"/>
    <p:sldId id="608" r:id="rId32"/>
    <p:sldId id="609" r:id="rId33"/>
    <p:sldId id="610" r:id="rId34"/>
    <p:sldId id="611" r:id="rId35"/>
    <p:sldId id="612" r:id="rId36"/>
    <p:sldId id="613" r:id="rId37"/>
    <p:sldId id="614" r:id="rId38"/>
    <p:sldId id="615" r:id="rId39"/>
    <p:sldId id="616" r:id="rId40"/>
    <p:sldId id="617" r:id="rId41"/>
    <p:sldId id="560" r:id="rId42"/>
    <p:sldId id="618" r:id="rId43"/>
    <p:sldId id="619" r:id="rId44"/>
    <p:sldId id="620" r:id="rId45"/>
    <p:sldId id="621" r:id="rId46"/>
    <p:sldId id="622" r:id="rId47"/>
    <p:sldId id="572" r:id="rId48"/>
    <p:sldId id="623" r:id="rId49"/>
    <p:sldId id="624" r:id="rId50"/>
    <p:sldId id="558" r:id="rId51"/>
    <p:sldId id="562" r:id="rId52"/>
    <p:sldId id="625" r:id="rId53"/>
    <p:sldId id="563" r:id="rId54"/>
    <p:sldId id="626" r:id="rId55"/>
    <p:sldId id="564" r:id="rId56"/>
    <p:sldId id="627" r:id="rId57"/>
    <p:sldId id="628" r:id="rId58"/>
    <p:sldId id="521" r:id="rId59"/>
    <p:sldId id="489" r:id="rId60"/>
    <p:sldId id="473" r:id="rId61"/>
    <p:sldId id="461" r:id="rId62"/>
    <p:sldId id="460" r:id="rId63"/>
    <p:sldId id="522" r:id="rId64"/>
    <p:sldId id="629" r:id="rId65"/>
    <p:sldId id="475" r:id="rId66"/>
    <p:sldId id="630" r:id="rId67"/>
    <p:sldId id="648" r:id="rId68"/>
    <p:sldId id="631" r:id="rId69"/>
    <p:sldId id="649" r:id="rId70"/>
    <p:sldId id="650" r:id="rId71"/>
    <p:sldId id="632" r:id="rId72"/>
    <p:sldId id="633" r:id="rId73"/>
    <p:sldId id="635" r:id="rId74"/>
    <p:sldId id="634" r:id="rId75"/>
    <p:sldId id="636" r:id="rId76"/>
    <p:sldId id="637" r:id="rId77"/>
    <p:sldId id="638" r:id="rId78"/>
    <p:sldId id="640" r:id="rId79"/>
    <p:sldId id="641" r:id="rId80"/>
    <p:sldId id="643" r:id="rId81"/>
    <p:sldId id="644" r:id="rId82"/>
    <p:sldId id="645" r:id="rId83"/>
    <p:sldId id="646" r:id="rId84"/>
    <p:sldId id="639" r:id="rId8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86871" autoAdjust="0"/>
  </p:normalViewPr>
  <p:slideViewPr>
    <p:cSldViewPr>
      <p:cViewPr varScale="1">
        <p:scale>
          <a:sx n="141" d="100"/>
          <a:sy n="141" d="100"/>
        </p:scale>
        <p:origin x="464"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customXml" Target="../customXml/item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94"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customXml" Target="../customXml/item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43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24539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p>
        </p:txBody>
      </p:sp>
    </p:spTree>
    <p:extLst>
      <p:ext uri="{BB962C8B-B14F-4D97-AF65-F5344CB8AC3E}">
        <p14:creationId xmlns:p14="http://schemas.microsoft.com/office/powerpoint/2010/main" val="636712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085664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607009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466640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453691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98298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8</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808696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99272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p>
          <a:p>
            <a:br>
              <a:rPr lang="en-US" sz="1800" dirty="0">
                <a:effectLst/>
                <a:latin typeface="NimbusRomNo9L"/>
              </a:rPr>
            </a:br>
            <a:r>
              <a:rPr lang="en-US" dirty="0">
                <a:latin typeface="Arial" charset="0"/>
                <a:ea typeface="ＭＳ Ｐゴシック" charset="0"/>
                <a:cs typeface="ＭＳ Ｐゴシック" charset="0"/>
              </a:rPr>
              <a:t>[note that this is a particular egregious example, but in normal situations there  is typically a trade-off between precision and recall!]</a:t>
            </a:r>
          </a:p>
          <a:p>
            <a:r>
              <a:rPr lang="en-US" dirty="0">
                <a:latin typeface="Arial" charset="0"/>
                <a:ea typeface="ＭＳ Ｐゴシック" charset="0"/>
                <a:cs typeface="ＭＳ Ｐゴシック" charset="0"/>
              </a:rPr>
              <a:t>[to get high precision, a system should be very reluctant to guess – but then it may miss somethings and have poor recall]</a:t>
            </a:r>
          </a:p>
          <a:p>
            <a:r>
              <a:rPr lang="en-US" dirty="0">
                <a:latin typeface="Arial" charset="0"/>
                <a:ea typeface="ＭＳ Ｐゴシック" charset="0"/>
                <a:cs typeface="ＭＳ Ｐゴシック" charset="0"/>
              </a:rPr>
              <a:t>[to get high recall, a system </a:t>
            </a:r>
            <a:r>
              <a:rPr lang="en-US" dirty="0" err="1">
                <a:latin typeface="Arial" charset="0"/>
                <a:ea typeface="ＭＳ Ｐゴシック" charset="0"/>
                <a:cs typeface="ＭＳ Ｐゴシック" charset="0"/>
              </a:rPr>
              <a:t>shoul</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dbe</a:t>
            </a:r>
            <a:r>
              <a:rPr lang="en-US" dirty="0">
                <a:latin typeface="Arial" charset="0"/>
                <a:ea typeface="ＭＳ Ｐゴシック" charset="0"/>
                <a:cs typeface="ＭＳ Ｐゴシック" charset="0"/>
              </a:rPr>
              <a:t> very willing to guess– but then it may return some junk and have poor precision]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91419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71</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 combined measure: F-1: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Why this function instead of just the arithmetic or geometric mean?  F1 turns out to be the harmonic mean between precision and recall</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97365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72</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F1 is a special case of the F-measure: weighted harmonic mean of precision and recall.  </a:t>
            </a:r>
          </a:p>
          <a:p>
            <a:r>
              <a:rPr lang="en-US" sz="1200" dirty="0">
                <a:effectLst/>
                <a:latin typeface="NimbusRomNo9L"/>
              </a:rPr>
              <a:t>The harmonic mean of a set of numbers is the reciprocal of the arithmetic mean of reciprocals. </a:t>
            </a: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itchFamily="-65" charset="0"/>
                <a:ea typeface="ＭＳ Ｐゴシック" pitchFamily="-65" charset="-128"/>
              </a:rPr>
              <a:t>That is, </a:t>
            </a:r>
            <a:r>
              <a:rPr lang="en-US" dirty="0">
                <a:latin typeface="Arial" charset="0"/>
                <a:ea typeface="ＭＳ Ｐゴシック" charset="0"/>
                <a:cs typeface="ＭＳ Ｐゴシック" charset="0"/>
              </a:rPr>
              <a:t>if P and R are far apart, F will be nearer the lower value, which makes it a kind of conservative mean in this situation.  Thus to do well on F1, you have to do well on BOTH P and 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Why the weights? in some applications you may care more about P or R. In practice we mainly use the balanced measure with beta = 1 and alpha =1/2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36579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503324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3563157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We'll be using precision, recall, and F1 constantly in evaluating NLP classifiers, since they are more appropriate than accuracy when classes are imbalanced.</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68688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For any of our NLP tasks, we'll want to think about how to avoid doing harm.  Let's discuss some important considerations for classification.</a:t>
            </a:r>
          </a:p>
        </p:txBody>
      </p:sp>
    </p:spTree>
    <p:extLst>
      <p:ext uri="{BB962C8B-B14F-4D97-AF65-F5344CB8AC3E}">
        <p14:creationId xmlns:p14="http://schemas.microsoft.com/office/powerpoint/2010/main" val="1735741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514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p>
          <a:p>
            <a:endParaRPr lang="en-US" dirty="0"/>
          </a:p>
          <a:p>
            <a:r>
              <a:rPr lang="en-US" dirty="0"/>
              <a:t>Then they ran all the sentences in these sets of sentence pairs through 200 sentiment analysis systems.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192154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p>
          <a:p>
            <a:br>
              <a:rPr lang="en-US" dirty="0"/>
            </a:br>
            <a:r>
              <a:rPr lang="en-US" dirty="0"/>
              <a:t>There are no general-purpose  mitigation algorithms or solutions.  But harm mitigation is an active area of research throughout NLP.</a:t>
            </a:r>
          </a:p>
        </p:txBody>
      </p:sp>
      <p:sp>
        <p:nvSpPr>
          <p:cNvPr id="4" name="Slide Number Placeholder 3"/>
          <p:cNvSpPr>
            <a:spLocks noGrp="1"/>
          </p:cNvSpPr>
          <p:nvPr>
            <p:ph type="sldNum" sz="quarter" idx="5"/>
          </p:nvPr>
        </p:nvSpPr>
        <p:spPr/>
        <p:txBody>
          <a:bodyPr/>
          <a:lstStyle/>
          <a:p>
            <a:fld id="{3EB9031F-EB71-7642-8F3C-6FDC1408CB92}" type="slidenum">
              <a:rPr lang="en-US" smtClean="0"/>
              <a:pPr/>
              <a:t>81</a:t>
            </a:fld>
            <a:endParaRPr lang="en-US"/>
          </a:p>
        </p:txBody>
      </p:sp>
    </p:spTree>
    <p:extLst>
      <p:ext uri="{BB962C8B-B14F-4D97-AF65-F5344CB8AC3E}">
        <p14:creationId xmlns:p14="http://schemas.microsoft.com/office/powerpoint/2010/main" val="3721676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Representational harms, censorship, and performance disparities, are just some of the harms that can be caused by text classification. It's important to examine our NLP tools for these harms and work to reduce them.</a:t>
            </a:r>
          </a:p>
        </p:txBody>
      </p:sp>
    </p:spTree>
    <p:extLst>
      <p:ext uri="{BB962C8B-B14F-4D97-AF65-F5344CB8AC3E}">
        <p14:creationId xmlns:p14="http://schemas.microsoft.com/office/powerpoint/2010/main" val="422828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154141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basic principles of naïve bayes classification!  </a:t>
            </a:r>
          </a:p>
        </p:txBody>
      </p:sp>
    </p:spTree>
    <p:extLst>
      <p:ext uri="{BB962C8B-B14F-4D97-AF65-F5344CB8AC3E}">
        <p14:creationId xmlns:p14="http://schemas.microsoft.com/office/powerpoint/2010/main" val="3398952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9086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447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do a worked example of naïve bayes sentiment analysis, and also introduce the binary multinominal naïve bayes algorithm.</a:t>
            </a:r>
          </a:p>
        </p:txBody>
      </p:sp>
    </p:spTree>
    <p:extLst>
      <p:ext uri="{BB962C8B-B14F-4D97-AF65-F5344CB8AC3E}">
        <p14:creationId xmlns:p14="http://schemas.microsoft.com/office/powerpoint/2010/main" val="280491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87853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47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88693135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3854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6226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6889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63813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1/4/24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370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1/4/24</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835472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339549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75903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62539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2716167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39883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151866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58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97039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0451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5361710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1/4/24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0440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1/4/24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9151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1/4/24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1409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1/4/24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003128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1/4/24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028720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1/4/24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219131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360935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54299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03253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1/4/24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11989584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1/4/24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6006127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2.bin"/><Relationship Id="rId1" Type="http://schemas.openxmlformats.org/officeDocument/2006/relationships/slideLayout" Target="../slideLayouts/slideLayout16.xml"/><Relationship Id="rId6" Type="http://schemas.openxmlformats.org/officeDocument/2006/relationships/oleObject" Target="../embeddings/oleObject4.bin"/><Relationship Id="rId5" Type="http://schemas.openxmlformats.org/officeDocument/2006/relationships/image" Target="../media/image13.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5.bin"/><Relationship Id="rId1" Type="http://schemas.openxmlformats.org/officeDocument/2006/relationships/slideLayout" Target="../slideLayouts/slideLayout16.x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7.bin"/><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8.bin"/><Relationship Id="rId1" Type="http://schemas.openxmlformats.org/officeDocument/2006/relationships/slideLayout" Target="../slideLayouts/slideLayout16.xml"/><Relationship Id="rId5" Type="http://schemas.openxmlformats.org/officeDocument/2006/relationships/image" Target="../media/image19.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0.bin"/><Relationship Id="rId1" Type="http://schemas.openxmlformats.org/officeDocument/2006/relationships/slideLayout" Target="../slideLayouts/slideLayout16.x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2.bin"/><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3.bin"/><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22.emf"/><Relationship Id="rId1" Type="http://schemas.openxmlformats.org/officeDocument/2006/relationships/slideLayout" Target="../slideLayouts/slideLayout16.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5.bin"/><Relationship Id="rId1" Type="http://schemas.openxmlformats.org/officeDocument/2006/relationships/slideLayout" Target="../slideLayouts/slideLayout16.xml"/><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6.bin"/><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7.bin"/><Relationship Id="rId1" Type="http://schemas.openxmlformats.org/officeDocument/2006/relationships/slideLayout" Target="../slideLayouts/slideLayout20.xml"/><Relationship Id="rId5" Type="http://schemas.openxmlformats.org/officeDocument/2006/relationships/image" Target="../media/image25.emf"/><Relationship Id="rId4"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9.bin"/><Relationship Id="rId1" Type="http://schemas.openxmlformats.org/officeDocument/2006/relationships/slideLayout" Target="../slideLayouts/slideLayout25.xml"/><Relationship Id="rId6" Type="http://schemas.openxmlformats.org/officeDocument/2006/relationships/oleObject" Target="../embeddings/oleObject21.bin"/><Relationship Id="rId5" Type="http://schemas.openxmlformats.org/officeDocument/2006/relationships/image" Target="../media/image27.emf"/><Relationship Id="rId4"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2.bin"/><Relationship Id="rId1" Type="http://schemas.openxmlformats.org/officeDocument/2006/relationships/slideLayout" Target="../slideLayouts/slideLayout16.xml"/><Relationship Id="rId5" Type="http://schemas.openxmlformats.org/officeDocument/2006/relationships/image" Target="../media/image30.emf"/><Relationship Id="rId4" Type="http://schemas.openxmlformats.org/officeDocument/2006/relationships/oleObject" Target="../embeddings/oleObject23.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4.bin"/><Relationship Id="rId1" Type="http://schemas.openxmlformats.org/officeDocument/2006/relationships/slideLayout" Target="../slideLayouts/slideLayout16.xml"/><Relationship Id="rId5" Type="http://schemas.openxmlformats.org/officeDocument/2006/relationships/image" Target="../media/image29.emf"/><Relationship Id="rId4" Type="http://schemas.openxmlformats.org/officeDocument/2006/relationships/oleObject" Target="../embeddings/oleObject25.bin"/></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26.bin"/><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hyperlink" Target="https://mpqa.cs.pitt.edu/lexicons/subj_lexicon/"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wjh.harvard.edu/~inquirer/homecat.htm" TargetMode="External"/><Relationship Id="rId2" Type="http://schemas.openxmlformats.org/officeDocument/2006/relationships/hyperlink" Target="http://www.wjh.harvard.edu/~inquirer" TargetMode="External"/><Relationship Id="rId1" Type="http://schemas.openxmlformats.org/officeDocument/2006/relationships/slideLayout" Target="../slideLayouts/slideLayout16.xml"/><Relationship Id="rId4" Type="http://schemas.openxmlformats.org/officeDocument/2006/relationships/hyperlink" Target="http://www.wjh.harvard.edu/~inquirer/inquirerbasic.xl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32.xml"/><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371600" y="361950"/>
            <a:ext cx="7467600" cy="742950"/>
          </a:xfrm>
        </p:spPr>
        <p:txBody>
          <a:bodyPr/>
          <a:lstStyle/>
          <a:p>
            <a:r>
              <a:rPr lang="en-US" sz="3600" dirty="0"/>
              <a:t>Classification Methods:</a:t>
            </a:r>
            <a:br>
              <a:rPr lang="en-US" sz="3600" dirty="0"/>
            </a:br>
            <a:r>
              <a:rPr lang="en-US" sz="3600" dirty="0"/>
              <a:t>Supervised Machine Learning</a:t>
            </a:r>
          </a:p>
        </p:txBody>
      </p:sp>
      <p:sp>
        <p:nvSpPr>
          <p:cNvPr id="29699" name="Rectangle 5"/>
          <p:cNvSpPr>
            <a:spLocks noGrp="1" noChangeArrowheads="1"/>
          </p:cNvSpPr>
          <p:nvPr>
            <p:ph sz="quarter" idx="1"/>
          </p:nvPr>
        </p:nvSpPr>
        <p:spPr/>
        <p:txBody>
          <a:bodyPr/>
          <a:lstStyle/>
          <a:p>
            <a:r>
              <a:rPr lang="en-US" sz="2800" dirty="0">
                <a:latin typeface="Calibri" charset="0"/>
              </a:rPr>
              <a:t>Any kind of classifier</a:t>
            </a:r>
          </a:p>
          <a:p>
            <a:pPr lvl="1"/>
            <a:r>
              <a:rPr lang="en-US" sz="2400" dirty="0">
                <a:latin typeface="Calibri" charset="0"/>
              </a:rPr>
              <a:t>Na</a:t>
            </a:r>
            <a:r>
              <a:rPr lang="fr-FR" sz="2400" dirty="0" err="1">
                <a:latin typeface="Calibri" charset="0"/>
              </a:rPr>
              <a:t>ï</a:t>
            </a:r>
            <a:r>
              <a:rPr lang="en-US" sz="2400" dirty="0" err="1">
                <a:latin typeface="Calibri" charset="0"/>
              </a:rPr>
              <a:t>ve</a:t>
            </a:r>
            <a:r>
              <a:rPr lang="en-US" sz="2400" dirty="0">
                <a:latin typeface="Calibri" charset="0"/>
              </a:rPr>
              <a:t> Bayes</a:t>
            </a:r>
          </a:p>
          <a:p>
            <a:pPr lvl="1"/>
            <a:r>
              <a:rPr lang="en-US" sz="2400" dirty="0">
                <a:latin typeface="Calibri" charset="0"/>
              </a:rPr>
              <a:t>Logistic regression</a:t>
            </a:r>
          </a:p>
          <a:p>
            <a:pPr lvl="1"/>
            <a:r>
              <a:rPr lang="en-US" sz="2400" dirty="0">
                <a:latin typeface="Calibri" charset="0"/>
              </a:rPr>
              <a:t>Support-vector machines</a:t>
            </a:r>
          </a:p>
          <a:p>
            <a:pPr lvl="1"/>
            <a:r>
              <a:rPr lang="en-US" sz="2400" dirty="0">
                <a:latin typeface="Calibri" charset="0"/>
              </a:rPr>
              <a:t>k-Nearest Neighbors</a:t>
            </a:r>
          </a:p>
          <a:p>
            <a:pPr lvl="1"/>
            <a:endParaRPr lang="en-US" sz="2400" dirty="0">
              <a:latin typeface="Calibri" charset="0"/>
            </a:endParaRPr>
          </a:p>
          <a:p>
            <a:pPr lvl="1"/>
            <a:r>
              <a:rPr lang="en-US" sz="2400" dirty="0">
                <a:latin typeface="Calibri" charset="0"/>
              </a:rPr>
              <a:t>…</a:t>
            </a:r>
            <a:endParaRPr lang="en-US" sz="1000" dirty="0">
              <a:latin typeface="Calibri" charset="0"/>
            </a:endParaRPr>
          </a:p>
        </p:txBody>
      </p:sp>
    </p:spTree>
    <p:extLst>
      <p:ext uri="{BB962C8B-B14F-4D97-AF65-F5344CB8AC3E}">
        <p14:creationId xmlns:p14="http://schemas.microsoft.com/office/powerpoint/2010/main" val="335127387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6095723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charset="0"/>
              </a:rPr>
              <a:t>Simple ("naive") classification method based on Bayes rule</a:t>
            </a:r>
          </a:p>
          <a:p>
            <a:r>
              <a:rPr lang="en-US" sz="2800" dirty="0">
                <a:latin typeface="Calibri" charset="0"/>
              </a:rPr>
              <a:t>Relies on very simple representation of document</a:t>
            </a:r>
          </a:p>
          <a:p>
            <a:pPr lvl="1"/>
            <a:r>
              <a:rPr lang="en-US" sz="2800" b="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402727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788" b="0" i="0" u="none" strike="noStrike" kern="1200" cap="none" spc="0" normalizeH="0" baseline="0" noProof="0" dirty="0">
              <a:ln>
                <a:noFill/>
              </a:ln>
              <a:solidFill>
                <a:srgbClr val="FFFFFF"/>
              </a:solidFill>
              <a:effectLst/>
              <a:uLnTx/>
              <a:uFillTx/>
              <a:latin typeface="Lucida Sans" charset="0"/>
              <a:ea typeface="ＭＳ Ｐゴシック" charset="0"/>
            </a:endParaRPr>
          </a:p>
        </p:txBody>
      </p:sp>
      <p:pic>
        <p:nvPicPr>
          <p:cNvPr id="5"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41305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marL="0" marR="0" lvl="0" indent="0" algn="l" defTabSz="914400" rtl="0" eaLnBrk="1" fontAlgn="base" latinLnBrk="0" hangingPunct="1">
              <a:lnSpc>
                <a:spcPct val="80000"/>
              </a:lnSpc>
              <a:spcBef>
                <a:spcPct val="2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urier"/>
              <a:ea typeface="ＭＳ Ｐゴシック" charset="0"/>
              <a:cs typeface="Courier"/>
            </a:endParaRPr>
          </a:p>
        </p:txBody>
      </p:sp>
      <p:sp>
        <p:nvSpPr>
          <p:cNvPr id="32773" name="Text Box 5"/>
          <p:cNvSpPr txBox="1">
            <a:spLocks noChangeArrowheads="1"/>
          </p:cNvSpPr>
          <p:nvPr/>
        </p:nvSpPr>
        <p:spPr bwMode="auto">
          <a:xfrm>
            <a:off x="381000" y="1733550"/>
            <a:ext cx="1447799" cy="1723549"/>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err="1">
                <a:ln>
                  <a:noFill/>
                </a:ln>
                <a:solidFill>
                  <a:srgbClr val="000000"/>
                </a:solidFill>
                <a:effectLst/>
                <a:uLnTx/>
                <a:uFillTx/>
                <a:latin typeface="Lucida Grande"/>
                <a:ea typeface="Lucida Grande"/>
                <a:cs typeface="Lucida Grande"/>
              </a:rPr>
              <a:t>γ</a:t>
            </a: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)=c</a:t>
            </a:r>
          </a:p>
        </p:txBody>
      </p:sp>
      <p:graphicFrame>
        <p:nvGraphicFramePr>
          <p:cNvPr id="8" name="Group 44"/>
          <p:cNvGraphicFramePr>
            <a:graphicFrameLocks noGrp="1"/>
          </p:cNvGraphicFramePr>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5533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name="Equation" r:id="rId2" imgW="1371600" imgH="419100" progId="Equation.3">
                  <p:embed/>
                </p:oleObj>
              </mc:Choice>
              <mc:Fallback>
                <p:oleObj name="Equation" r:id="rId2" imgW="1371600" imgH="419100" progId="Equation.3">
                  <p:embed/>
                  <p:pic>
                    <p:nvPicPr>
                      <p:cNvPr id="7" name="Object 3"/>
                      <p:cNvPicPr>
                        <a:picLocks noChangeAspect="1" noChangeArrowheads="1"/>
                      </p:cNvPicPr>
                      <p:nvPr/>
                    </p:nvPicPr>
                    <p:blipFill>
                      <a:blip r:embed="rId3"/>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9089137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p>
        </p:txBody>
      </p:sp>
      <p:sp>
        <p:nvSpPr>
          <p:cNvPr id="2" name="Content Placeholder 1"/>
          <p:cNvSpPr>
            <a:spLocks noGrp="1"/>
          </p:cNvSpPr>
          <p:nvPr>
            <p:ph idx="1"/>
          </p:nvPr>
        </p:nvSpPr>
        <p:spPr>
          <a:xfrm>
            <a:off x="304800" y="1352550"/>
            <a:ext cx="8534400" cy="838200"/>
          </a:xfrm>
        </p:spPr>
        <p:txBody>
          <a:bodyPr/>
          <a:lstStyle/>
          <a:p>
            <a:endParaRPr lang="en-US"/>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name="Equation" r:id="rId2" imgW="1371600" imgH="292100" progId="Equation.3">
                  <p:embed/>
                </p:oleObj>
              </mc:Choice>
              <mc:Fallback>
                <p:oleObj name="Equation" r:id="rId2" imgW="1371600" imgH="292100" progId="Equation.3">
                  <p:embed/>
                  <p:pic>
                    <p:nvPicPr>
                      <p:cNvPr id="5" name="Object 3"/>
                      <p:cNvPicPr>
                        <a:picLocks noChangeAspect="1" noChangeArrowheads="1"/>
                      </p:cNvPicPr>
                      <p:nvPr/>
                    </p:nvPicPr>
                    <p:blipFill>
                      <a:blip r:embed="rId3"/>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name="Equation" r:id="rId4" imgW="1371600" imgH="419100" progId="Equation.3">
                  <p:embed/>
                </p:oleObj>
              </mc:Choice>
              <mc:Fallback>
                <p:oleObj name="Equation" r:id="rId4" imgW="1371600" imgH="419100" progId="Equation.3">
                  <p:embed/>
                  <p:pic>
                    <p:nvPicPr>
                      <p:cNvPr id="6" name="Object 3"/>
                      <p:cNvPicPr>
                        <a:picLocks noChangeAspect="1" noChangeArrowheads="1"/>
                      </p:cNvPicPr>
                      <p:nvPr/>
                    </p:nvPicPr>
                    <p:blipFill>
                      <a:blip r:embed="rId5"/>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name="Equation" r:id="rId6" imgW="1346200" imgH="292100" progId="Equation.3">
                  <p:embed/>
                </p:oleObj>
              </mc:Choice>
              <mc:Fallback>
                <p:oleObj name="Equation" r:id="rId6" imgW="1346200" imgH="292100" progId="Equation.3">
                  <p:embed/>
                  <p:pic>
                    <p:nvPicPr>
                      <p:cNvPr id="8" name="Object 3"/>
                      <p:cNvPicPr>
                        <a:picLocks noChangeAspect="1" noChangeArrowheads="1"/>
                      </p:cNvPicPr>
                      <p:nvPr/>
                    </p:nvPicPr>
                    <p:blipFill>
                      <a:blip r:embed="rId7"/>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Dropping the denominator</a:t>
            </a:r>
          </a:p>
        </p:txBody>
      </p:sp>
    </p:spTree>
    <p:extLst>
      <p:ext uri="{BB962C8B-B14F-4D97-AF65-F5344CB8AC3E}">
        <p14:creationId xmlns:p14="http://schemas.microsoft.com/office/powerpoint/2010/main" val="2741651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name="Equation" r:id="rId2" imgW="1651000" imgH="292100" progId="Equation.3">
                  <p:embed/>
                </p:oleObj>
              </mc:Choice>
              <mc:Fallback>
                <p:oleObj name="Equation" r:id="rId2" imgW="1651000" imgH="292100" progId="Equation.3">
                  <p:embed/>
                  <p:pic>
                    <p:nvPicPr>
                      <p:cNvPr id="5" name="Object 3"/>
                      <p:cNvPicPr>
                        <a:picLocks noChangeAspect="1" noChangeArrowheads="1"/>
                      </p:cNvPicPr>
                      <p:nvPr/>
                    </p:nvPicPr>
                    <p:blipFill>
                      <a:blip r:embed="rId3"/>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Document d represented as features x1..xn</a:t>
            </a:r>
          </a:p>
        </p:txBody>
      </p:sp>
      <p:graphicFrame>
        <p:nvGraphicFramePr>
          <p:cNvPr id="10" name="Object 3"/>
          <p:cNvGraphicFramePr>
            <a:graphicFrameLocks noChangeAspect="1"/>
          </p:cNvGraphicFramePr>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name="Equation" r:id="rId4" imgW="1943100" imgH="292100" progId="Equation.3">
                  <p:embed/>
                </p:oleObj>
              </mc:Choice>
              <mc:Fallback>
                <p:oleObj name="Equation" r:id="rId4" imgW="1943100" imgH="292100" progId="Equation.3">
                  <p:embed/>
                  <p:pic>
                    <p:nvPicPr>
                      <p:cNvPr id="10" name="Object 3"/>
                      <p:cNvPicPr>
                        <a:picLocks noChangeAspect="1" noChangeArrowheads="1"/>
                      </p:cNvPicPr>
                      <p:nvPr/>
                    </p:nvPicPr>
                    <p:blipFill>
                      <a:blip r:embed="rId5"/>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p:sp>
        <p:nvSpPr>
          <p:cNvPr id="7" name="Text Box 16">
            <a:extLst>
              <a:ext uri="{FF2B5EF4-FFF2-40B4-BE49-F238E27FC236}">
                <a16:creationId xmlns:a16="http://schemas.microsoft.com/office/drawing/2014/main" id="{52B07BB6-9AF9-2C40-8218-DA3DF1B925BB}"/>
              </a:ext>
            </a:extLst>
          </p:cNvPr>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"Likelihood"</a:t>
            </a:r>
          </a:p>
        </p:txBody>
      </p:sp>
      <p:sp>
        <p:nvSpPr>
          <p:cNvPr id="8" name="Text Box 16">
            <a:extLst>
              <a:ext uri="{FF2B5EF4-FFF2-40B4-BE49-F238E27FC236}">
                <a16:creationId xmlns:a16="http://schemas.microsoft.com/office/drawing/2014/main" id="{47240457-6AFA-094B-9A1E-FFC09A3D749C}"/>
              </a:ext>
            </a:extLst>
          </p:cNvPr>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"Prior"</a:t>
            </a:r>
          </a:p>
        </p:txBody>
      </p:sp>
    </p:spTree>
    <p:extLst>
      <p:ext uri="{BB962C8B-B14F-4D97-AF65-F5344CB8AC3E}">
        <p14:creationId xmlns:p14="http://schemas.microsoft.com/office/powerpoint/2010/main" val="311763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How often does this class occur?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rPr>
              <a:t>O(|</a:t>
            </a:r>
            <a:r>
              <a:rPr kumimoji="0" lang="en-US" sz="2400" b="0" i="1" u="none" strike="noStrike" kern="1200" cap="none" spc="0" normalizeH="0" baseline="0" noProof="0" err="1">
                <a:ln>
                  <a:noFill/>
                </a:ln>
                <a:solidFill>
                  <a:srgbClr val="000000"/>
                </a:solidFill>
                <a:effectLst/>
                <a:uLnTx/>
                <a:uFillTx/>
                <a:latin typeface="Calibri" charset="0"/>
                <a:ea typeface="ＭＳ Ｐゴシック" charset="0"/>
                <a:cs typeface="Arial" charset="0"/>
              </a:rPr>
              <a:t>X</a:t>
            </a:r>
            <a:r>
              <a:rPr kumimoji="0" lang="en-US" sz="2400" b="0" i="0" u="none" strike="noStrike" kern="1200" cap="none" spc="0" normalizeH="0" baseline="0" noProof="0" err="1">
                <a:ln>
                  <a:noFill/>
                </a:ln>
                <a:solidFill>
                  <a:srgbClr val="000000"/>
                </a:solidFill>
                <a:effectLst/>
                <a:uLnTx/>
                <a:uFillTx/>
                <a:latin typeface="Calibri" charset="0"/>
                <a:ea typeface="ＭＳ Ｐゴシック" charset="0"/>
                <a:cs typeface="Arial" charset="0"/>
              </a:rPr>
              <a:t>|</a:t>
            </a:r>
            <a:r>
              <a:rPr kumimoji="0" lang="en-US" sz="2400" b="0" i="1" u="none" strike="noStrike" kern="1200" cap="none" spc="0" normalizeH="0" baseline="30000" noProof="0" err="1">
                <a:ln>
                  <a:noFill/>
                </a:ln>
                <a:solidFill>
                  <a:srgbClr val="000000"/>
                </a:solidFill>
                <a:effectLst/>
                <a:uLnTx/>
                <a:uFillTx/>
                <a:latin typeface="Calibri" charset="0"/>
                <a:ea typeface="ＭＳ Ｐゴシック" charset="0"/>
                <a:cs typeface="Arial" charset="0"/>
              </a:rPr>
              <a:t>n</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a:t>
            </a:r>
            <a:r>
              <a:rPr kumimoji="0" lang="en-US" sz="2400" b="0" i="1"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C</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 parameters</a:t>
            </a:r>
            <a:endPar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We can just count the relative frequencies in a corpus</a:t>
            </a: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rPr>
              <a:t>Could only be estimated if a very, very large number of training examples was available.</a:t>
            </a:r>
          </a:p>
        </p:txBody>
      </p:sp>
    </p:spTree>
    <p:extLst>
      <p:ext uri="{BB962C8B-B14F-4D97-AF65-F5344CB8AC3E}">
        <p14:creationId xmlns:p14="http://schemas.microsoft.com/office/powerpoint/2010/main" val="2223810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p>
        </p:txBody>
      </p:sp>
      <p:sp>
        <p:nvSpPr>
          <p:cNvPr id="12" name="Rectangle 3"/>
          <p:cNvSpPr>
            <a:spLocks noGrp="1" noChangeArrowheads="1"/>
          </p:cNvSpPr>
          <p:nvPr>
            <p:ph idx="1"/>
          </p:nvPr>
        </p:nvSpPr>
        <p:spPr>
          <a:xfrm>
            <a:off x="304800" y="2190750"/>
            <a:ext cx="8686800" cy="2590800"/>
          </a:xfrm>
        </p:spPr>
        <p:txBody>
          <a:bodyPr/>
          <a:lstStyle/>
          <a:p>
            <a:r>
              <a:rPr lang="en-US" sz="2800" b="1">
                <a:latin typeface="Calibri" charset="0"/>
                <a:sym typeface="Symbol" charset="2"/>
              </a:rPr>
              <a:t>Bag of Words assumption</a:t>
            </a:r>
            <a:r>
              <a:rPr lang="en-US" sz="2800">
                <a:latin typeface="Calibri" charset="0"/>
                <a:sym typeface="Symbol" charset="2"/>
              </a:rPr>
              <a:t>: Assume position doesn’t matter</a:t>
            </a:r>
          </a:p>
          <a:p>
            <a:r>
              <a:rPr lang="en-US" sz="2800" b="1">
                <a:latin typeface="Calibri" charset="0"/>
                <a:sym typeface="Symbol" charset="2"/>
              </a:rPr>
              <a:t>Conditional Independence</a:t>
            </a:r>
            <a:r>
              <a:rPr lang="en-US" sz="2800">
                <a:latin typeface="Calibri" charset="0"/>
                <a:sym typeface="Symbol" charset="2"/>
              </a:rPr>
              <a:t>: Assume the feature probabilities </a:t>
            </a:r>
            <a:r>
              <a:rPr lang="en-US" sz="2800" i="1">
                <a:latin typeface="Calibri" charset="0"/>
                <a:sym typeface="Symbol" charset="2"/>
              </a:rPr>
              <a:t>P</a:t>
            </a:r>
            <a:r>
              <a:rPr lang="en-US" sz="2800">
                <a:latin typeface="Calibri" charset="0"/>
                <a:sym typeface="Symbol" charset="2"/>
              </a:rPr>
              <a:t>(</a:t>
            </a:r>
            <a:r>
              <a:rPr lang="en-US" sz="2800" i="1" err="1">
                <a:latin typeface="Calibri" charset="0"/>
                <a:sym typeface="Symbol" charset="2"/>
              </a:rPr>
              <a:t>x</a:t>
            </a:r>
            <a:r>
              <a:rPr lang="en-US" sz="2800" i="1" baseline="-25000" err="1">
                <a:latin typeface="Calibri" charset="0"/>
                <a:sym typeface="Symbol" charset="2"/>
              </a:rPr>
              <a:t>i</a:t>
            </a:r>
            <a:r>
              <a:rPr lang="en-US" sz="2800" err="1">
                <a:latin typeface="Calibri" charset="0"/>
                <a:sym typeface="Symbol" charset="2"/>
              </a:rPr>
              <a:t>|</a:t>
            </a:r>
            <a:r>
              <a:rPr lang="en-US" sz="2800" i="1" err="1">
                <a:latin typeface="Calibri" charset="0"/>
                <a:sym typeface="Symbol" charset="2"/>
              </a:rPr>
              <a:t>c</a:t>
            </a:r>
            <a:r>
              <a:rPr lang="en-US" sz="2800" i="1" baseline="-25000" err="1">
                <a:latin typeface="Calibri" charset="0"/>
                <a:sym typeface="Symbol" charset="2"/>
              </a:rPr>
              <a:t>j</a:t>
            </a:r>
            <a:r>
              <a:rPr lang="en-US" sz="2800">
                <a:latin typeface="Calibri" charset="0"/>
                <a:sym typeface="Symbol" charset="2"/>
              </a:rPr>
              <a:t>) are independent given the class </a:t>
            </a:r>
            <a:r>
              <a:rPr lang="en-US" sz="2800" i="1">
                <a:latin typeface="Calibri" charset="0"/>
                <a:sym typeface="Symbol" charset="2"/>
              </a:rPr>
              <a:t>c.</a:t>
            </a:r>
            <a:endParaRPr lang="en-US" sz="2800" i="1">
              <a:latin typeface="Times New Roman" charset="0"/>
            </a:endParaRPr>
          </a:p>
        </p:txBody>
      </p:sp>
      <p:graphicFrame>
        <p:nvGraphicFramePr>
          <p:cNvPr id="10" name="Object 3"/>
          <p:cNvGraphicFramePr>
            <a:graphicFrameLocks noChangeAspect="1"/>
          </p:cNvGraphicFramePr>
          <p:nvPr/>
        </p:nvGraphicFramePr>
        <p:xfrm>
          <a:off x="2586038" y="1200150"/>
          <a:ext cx="3205162" cy="636587"/>
        </p:xfrm>
        <a:graphic>
          <a:graphicData uri="http://schemas.openxmlformats.org/presentationml/2006/ole">
            <mc:AlternateContent xmlns:mc="http://schemas.openxmlformats.org/markup-compatibility/2006">
              <mc:Choice xmlns:v="urn:schemas-microsoft-com:vml" Requires="v">
                <p:oleObj name="Equation" r:id="rId2" imgW="1079500" imgH="215900" progId="Equation.3">
                  <p:embed/>
                </p:oleObj>
              </mc:Choice>
              <mc:Fallback>
                <p:oleObj name="Equation" r:id="rId2" imgW="1079500" imgH="215900" progId="Equation.3">
                  <p:embed/>
                  <p:pic>
                    <p:nvPicPr>
                      <p:cNvPr id="10" name="Object 3"/>
                      <p:cNvPicPr>
                        <a:picLocks noChangeAspect="1" noChangeArrowheads="1"/>
                      </p:cNvPicPr>
                      <p:nvPr/>
                    </p:nvPicPr>
                    <p:blipFill>
                      <a:blip r:embed="rId3"/>
                      <a:srcRect/>
                      <a:stretch>
                        <a:fillRect/>
                      </a:stretch>
                    </p:blipFill>
                    <p:spPr bwMode="auto">
                      <a:xfrm>
                        <a:off x="2586038" y="1200150"/>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name="Equation" r:id="rId4" imgW="3492500" imgH="215900" progId="Equation.3">
                  <p:embed/>
                </p:oleObj>
              </mc:Choice>
              <mc:Fallback>
                <p:oleObj name="Equation" r:id="rId4" imgW="3492500" imgH="215900" progId="Equation.3">
                  <p:embed/>
                  <p:pic>
                    <p:nvPicPr>
                      <p:cNvPr id="13" name="Object 2"/>
                      <p:cNvPicPr>
                        <a:picLocks noChangeAspect="1" noChangeArrowheads="1"/>
                      </p:cNvPicPr>
                      <p:nvPr/>
                    </p:nvPicPr>
                    <p:blipFill>
                      <a:blip r:embed="rId5"/>
                      <a:srcRect/>
                      <a:stretch>
                        <a:fillRect/>
                      </a:stretch>
                    </p:blipFill>
                    <p:spPr bwMode="auto">
                      <a:xfrm>
                        <a:off x="661988" y="432435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71239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p>
        </p:txBody>
      </p:sp>
      <p:sp>
        <p:nvSpPr>
          <p:cNvPr id="2" name="Content Placeholder 1"/>
          <p:cNvSpPr>
            <a:spLocks noGrp="1"/>
          </p:cNvSpPr>
          <p:nvPr>
            <p:ph idx="1"/>
          </p:nvPr>
        </p:nvSpPr>
        <p:spPr/>
        <p:txBody>
          <a:bodyPr/>
          <a:lstStyle/>
          <a:p>
            <a:endParaRPr lang="en-US"/>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5800" y="1444713"/>
            <a:ext cx="7871720" cy="348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9710619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name="Equation" r:id="rId2" imgW="2235200" imgH="292100" progId="Equation.3">
                  <p:embed/>
                </p:oleObj>
              </mc:Choice>
              <mc:Fallback>
                <p:oleObj name="Equation" r:id="rId2" imgW="2235200" imgH="292100" progId="Equation.3">
                  <p:embed/>
                  <p:pic>
                    <p:nvPicPr>
                      <p:cNvPr id="10" name="Object 3"/>
                      <p:cNvPicPr>
                        <a:picLocks noChangeAspect="1" noChangeArrowheads="1"/>
                      </p:cNvPicPr>
                      <p:nvPr/>
                    </p:nvPicPr>
                    <p:blipFill>
                      <a:blip r:embed="rId3"/>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name="Equation" r:id="rId4" imgW="1828800" imgH="368300" progId="Equation.3">
                  <p:embed/>
                </p:oleObj>
              </mc:Choice>
              <mc:Fallback>
                <p:oleObj name="Equation" r:id="rId4" imgW="1828800" imgH="368300" progId="Equation.3">
                  <p:embed/>
                  <p:pic>
                    <p:nvPicPr>
                      <p:cNvPr id="12" name="Object 2"/>
                      <p:cNvPicPr>
                        <a:picLocks noChangeAspect="1" noChangeArrowheads="1"/>
                      </p:cNvPicPr>
                      <p:nvPr/>
                    </p:nvPicPr>
                    <p:blipFill>
                      <a:blip r:embed="rId5"/>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343042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p:cNvPicPr>
                        <a:picLocks noChangeAspect="1" noChangeArrowheads="1"/>
                      </p:cNvPicPr>
                      <p:nvPr/>
                    </p:nvPicPr>
                    <p:blipFill>
                      <a:blip r:embed="rId3"/>
                      <a:srcRect/>
                      <a:stretch>
                        <a:fillRect/>
                      </a:stretch>
                    </p:blipFill>
                    <p:spPr bwMode="auto">
                      <a:xfrm>
                        <a:off x="1524000" y="3028950"/>
                        <a:ext cx="6045200" cy="1103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charset="0"/>
                <a:ea typeface="ＭＳ Ｐゴシック" charset="0"/>
              </a:rPr>
              <a:t>positions </a:t>
            </a:r>
            <a:r>
              <a:rPr kumimoji="0" lang="en-US" sz="2800" b="0" i="0" u="none" strike="noStrike" kern="1200" cap="none" spc="0" normalizeH="0" baseline="0" noProof="0">
                <a:ln>
                  <a:noFill/>
                </a:ln>
                <a:solidFill>
                  <a:srgbClr val="000000"/>
                </a:solidFill>
                <a:effectLst/>
                <a:uLnTx/>
                <a:uFillTx/>
                <a:latin typeface="Calibri" charset="0"/>
                <a:ea typeface="ＭＳ Ｐゴシック" charset="0"/>
                <a:sym typeface="Symbol"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23008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charset="0"/>
              </a:rPr>
              <a:t>There's a problem with this:</a:t>
            </a:r>
          </a:p>
          <a:p>
            <a:endParaRPr lang="en-US" sz="2400">
              <a:latin typeface="Calibri" charset="0"/>
            </a:endParaRPr>
          </a:p>
          <a:p>
            <a:endParaRPr lang="en-US" sz="2400">
              <a:latin typeface="Calibri" charset="0"/>
            </a:endParaRPr>
          </a:p>
          <a:p>
            <a:endParaRPr lang="en-US" sz="2400">
              <a:latin typeface="Calibri" charset="0"/>
            </a:endParaRPr>
          </a:p>
          <a:p>
            <a:r>
              <a:rPr lang="en-US" sz="2200">
                <a:latin typeface="Calibri" charset="0"/>
              </a:rPr>
              <a:t>Multiplying lots of probabilities can result in floating-point underflow!</a:t>
            </a:r>
          </a:p>
          <a:p>
            <a:r>
              <a:rPr lang="en-US" sz="2200">
                <a:latin typeface="Calibri" charset="0"/>
              </a:rPr>
              <a:t>		.0006 * .0007 * .0009 * .01 * .5 * .000008….</a:t>
            </a:r>
          </a:p>
          <a:p>
            <a:r>
              <a:rPr lang="en-US" sz="2200">
                <a:latin typeface="Calibri" charset="0"/>
              </a:rPr>
              <a:t>Idea:   Use logs, because  log(</a:t>
            </a:r>
            <a:r>
              <a:rPr lang="en-US" sz="2200" i="1">
                <a:latin typeface="Calibri" charset="0"/>
              </a:rPr>
              <a:t>ab</a:t>
            </a:r>
            <a:r>
              <a:rPr lang="en-US" sz="2200">
                <a:latin typeface="Calibri" charset="0"/>
              </a:rPr>
              <a:t>) = log(</a:t>
            </a:r>
            <a:r>
              <a:rPr lang="en-US" sz="2200" i="1">
                <a:latin typeface="Calibri" charset="0"/>
              </a:rPr>
              <a:t>a</a:t>
            </a:r>
            <a:r>
              <a:rPr lang="en-US" sz="2200">
                <a:latin typeface="Calibri" charset="0"/>
              </a:rPr>
              <a:t>) + log(</a:t>
            </a:r>
            <a:r>
              <a:rPr lang="en-US" sz="2200" i="1">
                <a:latin typeface="Calibri" charset="0"/>
              </a:rPr>
              <a:t>b</a:t>
            </a:r>
            <a:r>
              <a:rPr lang="en-US" sz="2200">
                <a:latin typeface="Calibri" charset="0"/>
              </a:rPr>
              <a:t>)</a:t>
            </a:r>
          </a:p>
          <a:p>
            <a:r>
              <a:rPr lang="en-US" sz="2200">
                <a:latin typeface="Calibri" charset="0"/>
              </a:rPr>
              <a:t>		We'll sum logs of probabilities instead of multiplying probabilities!</a:t>
            </a:r>
          </a:p>
          <a:p>
            <a:endParaRPr lang="en-US" sz="2000">
              <a:latin typeface="Calibri" charset="0"/>
            </a:endParaRPr>
          </a:p>
          <a:p>
            <a:endParaRPr lang="en-US" sz="2000">
              <a:latin typeface="Calibri" charset="0"/>
            </a:endParaRPr>
          </a:p>
          <a:p>
            <a:endParaRPr lang="en-US" sz="2000">
              <a:latin typeface="Calibri" charset="0"/>
            </a:endParaRPr>
          </a:p>
        </p:txBody>
      </p:sp>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3"/>
                      <a:srcRect/>
                      <a:stretch>
                        <a:fillRect/>
                      </a:stretch>
                    </p:blipFill>
                    <p:spPr bwMode="auto">
                      <a:xfrm>
                        <a:off x="1943100" y="1809750"/>
                        <a:ext cx="5257800" cy="9596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3607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charset="0"/>
              </a:rPr>
              <a:t>Instead of this:</a:t>
            </a:r>
          </a:p>
          <a:p>
            <a:endParaRPr lang="en-US" sz="2000">
              <a:latin typeface="Calibri" charset="0"/>
            </a:endParaRPr>
          </a:p>
          <a:p>
            <a:pPr marL="0" indent="0">
              <a:buNone/>
            </a:pPr>
            <a:endParaRPr lang="en-US" sz="600">
              <a:latin typeface="Calibri" charset="0"/>
            </a:endParaRPr>
          </a:p>
          <a:p>
            <a:pPr marL="0" indent="0">
              <a:buNone/>
            </a:pPr>
            <a:r>
              <a:rPr lang="en-US" sz="2000">
                <a:latin typeface="Calibri" charset="0"/>
              </a:rPr>
              <a:t>This:</a:t>
            </a:r>
          </a:p>
          <a:p>
            <a:pPr marL="0" indent="0">
              <a:buNone/>
            </a:pPr>
            <a:endParaRPr lang="en-US" sz="1100">
              <a:latin typeface="Calibri" charset="0"/>
            </a:endParaRPr>
          </a:p>
          <a:p>
            <a:pPr marL="0" indent="0">
              <a:buNone/>
            </a:pPr>
            <a:r>
              <a:rPr lang="en-US" sz="2000">
                <a:latin typeface="Calibri" charset="0"/>
              </a:rPr>
              <a:t>Notes:</a:t>
            </a:r>
            <a:endParaRPr lang="en-US" sz="700">
              <a:latin typeface="Calibri" charset="0"/>
            </a:endParaRPr>
          </a:p>
          <a:p>
            <a:pPr marL="396875" lvl="1" indent="0">
              <a:buNone/>
            </a:pPr>
            <a:r>
              <a:rPr lang="en-US" sz="2000">
                <a:latin typeface="Calibri" charset="0"/>
              </a:rPr>
              <a:t>1) Taking log doesn't change the ranking of classes!</a:t>
            </a:r>
          </a:p>
          <a:p>
            <a:pPr marL="396875" lvl="1" indent="0">
              <a:buNone/>
            </a:pPr>
            <a:r>
              <a:rPr lang="en-US" sz="2000">
                <a:latin typeface="Calibri" charset="0"/>
              </a:rPr>
              <a:t>	The class with highest probability also has highest log probability!</a:t>
            </a:r>
          </a:p>
          <a:p>
            <a:pPr marL="396875" lvl="1" indent="0">
              <a:buNone/>
            </a:pPr>
            <a:r>
              <a:rPr lang="en-US" sz="2000">
                <a:latin typeface="Calibri" charset="0"/>
              </a:rPr>
              <a:t>2) It's a linear model:</a:t>
            </a:r>
          </a:p>
          <a:p>
            <a:pPr marL="396875" lvl="1" indent="0">
              <a:buNone/>
            </a:pPr>
            <a:r>
              <a:rPr lang="en-US" sz="2000">
                <a:latin typeface="Calibri" charset="0"/>
              </a:rPr>
              <a:t>	Just a max of a sum of weights: a </a:t>
            </a:r>
            <a:r>
              <a:rPr lang="en-US" sz="2000" b="1">
                <a:latin typeface="Calibri" charset="0"/>
              </a:rPr>
              <a:t>linear</a:t>
            </a:r>
            <a:r>
              <a:rPr lang="en-US" sz="2000">
                <a:latin typeface="Calibri" charset="0"/>
              </a:rPr>
              <a:t> function of the inputs</a:t>
            </a:r>
          </a:p>
          <a:p>
            <a:pPr marL="396875" lvl="1" indent="0">
              <a:buNone/>
            </a:pPr>
            <a:r>
              <a:rPr lang="en-US" sz="2000">
                <a:latin typeface="Calibri" charset="0"/>
              </a:rPr>
              <a:t>	So naive bayes is a </a:t>
            </a:r>
            <a:r>
              <a:rPr lang="en-US" sz="2000" b="1">
                <a:latin typeface="Calibri" charset="0"/>
              </a:rPr>
              <a:t>linear classifier</a:t>
            </a:r>
          </a:p>
        </p:txBody>
      </p:sp>
      <p:pic>
        <p:nvPicPr>
          <p:cNvPr id="6" name="Picture 5">
            <a:extLst>
              <a:ext uri="{FF2B5EF4-FFF2-40B4-BE49-F238E27FC236}">
                <a16:creationId xmlns:a16="http://schemas.microsoft.com/office/drawing/2014/main" id="{C5EBCC25-8AE3-C74C-91FF-A6535FA1994A}"/>
              </a:ext>
            </a:extLst>
          </p:cNvPr>
          <p:cNvPicPr>
            <a:picLocks noChangeAspect="1"/>
          </p:cNvPicPr>
          <p:nvPr/>
        </p:nvPicPr>
        <p:blipFill>
          <a:blip r:embed="rId2"/>
          <a:stretch>
            <a:fillRect/>
          </a:stretch>
        </p:blipFill>
        <p:spPr>
          <a:xfrm>
            <a:off x="2057400" y="1789669"/>
            <a:ext cx="5740399" cy="937646"/>
          </a:xfrm>
          <a:prstGeom prst="rect">
            <a:avLst/>
          </a:prstGeom>
        </p:spPr>
      </p:pic>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name="Equation" r:id="rId3" imgW="2146300" imgH="393700" progId="Equation.3">
                  <p:embed/>
                </p:oleObj>
              </mc:Choice>
              <mc:Fallback>
                <p:oleObj name="Equation" r:id="rId3"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4"/>
                      <a:srcRect/>
                      <a:stretch>
                        <a:fillRect/>
                      </a:stretch>
                    </p:blipFill>
                    <p:spPr bwMode="auto">
                      <a:xfrm>
                        <a:off x="2853834" y="981748"/>
                        <a:ext cx="3954492" cy="7217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36832B95-5B70-3F40-B737-7F057106428C}"/>
              </a:ext>
            </a:extLst>
          </p:cNvPr>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8319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051543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79B09FB5-DC53-5342-B857-210DA4FB5D4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468199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charset="0"/>
                <a:ea typeface="ＭＳ Ｐゴシック" charset="0"/>
                <a:cs typeface="ＭＳ Ｐゴシック" charset="0"/>
              </a:rPr>
              <a:t>Learning the Multinomial Na</a:t>
            </a:r>
            <a:r>
              <a:rPr lang="fr-FR" sz="3000">
                <a:latin typeface="Calibri" charset="0"/>
                <a:ea typeface="ＭＳ Ｐゴシック" charset="0"/>
                <a:cs typeface="ＭＳ Ｐゴシック" charset="0"/>
              </a:rPr>
              <a:t>i</a:t>
            </a:r>
            <a:r>
              <a:rPr lang="en-US" sz="3000" err="1">
                <a:latin typeface="Calibri" charset="0"/>
                <a:ea typeface="ＭＳ Ｐゴシック" charset="0"/>
                <a:cs typeface="ＭＳ Ｐゴシック" charset="0"/>
              </a:rPr>
              <a:t>ve</a:t>
            </a:r>
            <a:r>
              <a:rPr lang="en-US" sz="300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0" name="Object 2"/>
                      <p:cNvPicPr>
                        <a:picLocks noChangeAspect="1" noChangeArrowheads="1"/>
                      </p:cNvPicPr>
                      <p:nvPr/>
                    </p:nvPicPr>
                    <p:blipFill>
                      <a:blip r:embed="rId3"/>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3FB635-6BAF-7744-B026-3BDF0FD16CDF}"/>
                  </a:ext>
                </a:extLst>
              </p:cNvPr>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 name="TextBox 1">
                <a:extLst>
                  <a:ext uri="{FF2B5EF4-FFF2-40B4-BE49-F238E27FC236}">
                    <a16:creationId xmlns:a16="http://schemas.microsoft.com/office/drawing/2014/main" id="{113FB635-6BAF-7744-B026-3BDF0FD16CDF}"/>
                  </a:ext>
                </a:extLst>
              </p:cNvPr>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a:blip r:embed="rId5"/>
                <a:stretch>
                  <a:fillRect l="-2564" t="-1538" b="-7692"/>
                </a:stretch>
              </a:blipFill>
            </p:spPr>
            <p:txBody>
              <a:bodyPr/>
              <a:lstStyle/>
              <a:p>
                <a:r>
                  <a:rPr lang="en-US">
                    <a:noFill/>
                  </a:rPr>
                  <a:t> </a:t>
                </a:r>
              </a:p>
            </p:txBody>
          </p:sp>
        </mc:Fallback>
      </mc:AlternateContent>
    </p:spTree>
    <p:extLst>
      <p:ext uri="{BB962C8B-B14F-4D97-AF65-F5344CB8AC3E}">
        <p14:creationId xmlns:p14="http://schemas.microsoft.com/office/powerpoint/2010/main" val="12416107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Parameter estimation</a:t>
            </a: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ＭＳ Ｐゴシック" charset="0"/>
                <a:cs typeface="Calibri"/>
              </a:rPr>
              <a:t>Create mega-document for topic </a:t>
            </a:r>
            <a:r>
              <a:rPr lang="en-US" i="1">
                <a:ea typeface="ＭＳ Ｐゴシック" charset="0"/>
                <a:cs typeface="Calibri"/>
              </a:rPr>
              <a:t>j</a:t>
            </a:r>
            <a:r>
              <a:rPr lang="en-US">
                <a:ea typeface="ＭＳ Ｐゴシック" charset="0"/>
                <a:cs typeface="Calibri"/>
              </a:rPr>
              <a:t> by concatenating all docs in this topic</a:t>
            </a:r>
          </a:p>
          <a:p>
            <a:pPr lvl="1">
              <a:lnSpc>
                <a:spcPct val="90000"/>
              </a:lnSpc>
            </a:pPr>
            <a:r>
              <a:rPr lang="en-US" sz="2400">
                <a:ea typeface="ＭＳ Ｐゴシック" charset="0"/>
                <a:cs typeface="Calibri"/>
              </a:rPr>
              <a:t>Use frequency of </a:t>
            </a:r>
            <a:r>
              <a:rPr lang="en-US" sz="2400" i="1">
                <a:ea typeface="ＭＳ Ｐゴシック" charset="0"/>
                <a:cs typeface="Calibri"/>
              </a:rPr>
              <a:t>w</a:t>
            </a:r>
            <a:r>
              <a:rPr lang="en-US" sz="2400">
                <a:ea typeface="ＭＳ Ｐゴシック" charset="0"/>
                <a:cs typeface="Calibri"/>
              </a:rPr>
              <a:t> in mega-document</a:t>
            </a:r>
            <a:endParaRPr lang="en-US" sz="24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fraction of times word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w</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i</a:t>
            </a: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 appears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among all words in documents of topic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c</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j</a:t>
            </a:r>
            <a:endParaRPr kumimoji="0" lang="en-US" sz="2400" b="0" i="1" u="none" strike="noStrike" kern="1200" cap="none" spc="0" normalizeH="0" baseline="-25000" noProof="0">
              <a:ln>
                <a:noFill/>
              </a:ln>
              <a:solidFill>
                <a:srgbClr val="000000"/>
              </a:solidFill>
              <a:effectLst/>
              <a:uLnTx/>
              <a:uFillTx/>
              <a:latin typeface="Calibri"/>
              <a:ea typeface="ＭＳ Ｐゴシック" charset="0"/>
              <a:cs typeface="Calibri"/>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name="Equation" r:id="rId2" imgW="1739900" imgH="584200" progId="Equation.3">
                  <p:embed/>
                </p:oleObj>
              </mc:Choice>
              <mc:Fallback>
                <p:oleObj name="Equation" r:id="rId2" imgW="1739900" imgH="584200" progId="Equation.3">
                  <p:embed/>
                  <p:pic>
                    <p:nvPicPr>
                      <p:cNvPr id="6" name="Object 2"/>
                      <p:cNvPicPr>
                        <a:picLocks noChangeAspect="1" noChangeArrowheads="1"/>
                      </p:cNvPicPr>
                      <p:nvPr/>
                    </p:nvPicPr>
                    <p:blipFill>
                      <a:blip r:embed="rId3"/>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327908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charset="0"/>
                <a:ea typeface="ＭＳ Ｐゴシック" charset="0"/>
                <a:cs typeface="ＭＳ Ｐゴシック" charset="0"/>
              </a:rPr>
              <a:t>What if we have seen no training documents with the word </a:t>
            </a:r>
            <a:r>
              <a:rPr lang="en-US" sz="2000" b="1" i="1">
                <a:latin typeface="Calibri" charset="0"/>
                <a:ea typeface="ＭＳ Ｐゴシック" charset="0"/>
                <a:cs typeface="ＭＳ Ｐゴシック" charset="0"/>
              </a:rPr>
              <a:t>fantastic</a:t>
            </a:r>
            <a:r>
              <a:rPr lang="en-US" sz="2000" b="1">
                <a:latin typeface="Calibri" charset="0"/>
                <a:ea typeface="ＭＳ Ｐゴシック" charset="0"/>
                <a:cs typeface="ＭＳ Ｐゴシック" charset="0"/>
              </a:rPr>
              <a:t> </a:t>
            </a:r>
            <a:r>
              <a:rPr lang="en-US" sz="2000">
                <a:latin typeface="Calibri" charset="0"/>
                <a:ea typeface="ＭＳ Ｐゴシック" charset="0"/>
                <a:cs typeface="ＭＳ Ｐゴシック" charset="0"/>
              </a:rPr>
              <a:t> and classified in the topic </a:t>
            </a:r>
            <a:r>
              <a:rPr lang="en-US" sz="2000" b="1">
                <a:latin typeface="Calibri" charset="0"/>
                <a:ea typeface="ＭＳ Ｐゴシック" charset="0"/>
                <a:cs typeface="ＭＳ Ｐゴシック" charset="0"/>
              </a:rPr>
              <a:t>positive</a:t>
            </a:r>
            <a:r>
              <a:rPr lang="en-US" sz="2000">
                <a:latin typeface="Calibri" charset="0"/>
                <a:ea typeface="ＭＳ Ｐゴシック" charset="0"/>
                <a:cs typeface="ＭＳ Ｐゴシック" charset="0"/>
              </a:rPr>
              <a:t> (</a:t>
            </a:r>
            <a:r>
              <a:rPr lang="en-US" sz="2000" b="1" i="1">
                <a:latin typeface="Calibri" charset="0"/>
                <a:ea typeface="ＭＳ Ｐゴシック" charset="0"/>
                <a:cs typeface="ＭＳ Ｐゴシック" charset="0"/>
              </a:rPr>
              <a:t>thumbs-up)</a:t>
            </a:r>
            <a:r>
              <a:rPr lang="en-US" sz="2000">
                <a:latin typeface="Calibri" charset="0"/>
                <a:ea typeface="ＭＳ Ｐゴシック" charset="0"/>
                <a:cs typeface="ＭＳ Ｐゴシック" charset="0"/>
              </a:rPr>
              <a:t>?</a:t>
            </a:r>
          </a:p>
          <a:p>
            <a:pPr lvl="1" eaLnBrk="1" hangingPunct="1">
              <a:lnSpc>
                <a:spcPct val="90000"/>
              </a:lnSpc>
            </a:pPr>
            <a:endParaRPr lang="en-US" sz="2000">
              <a:latin typeface="Calibri" charset="0"/>
              <a:ea typeface="ＭＳ Ｐゴシック" charset="0"/>
            </a:endParaRPr>
          </a:p>
          <a:p>
            <a:pPr lvl="1" eaLnBrk="1" hangingPunct="1">
              <a:lnSpc>
                <a:spcPct val="90000"/>
              </a:lnSpc>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cs typeface="ＭＳ Ｐゴシック" charset="0"/>
            </a:endParaRPr>
          </a:p>
          <a:p>
            <a:pPr eaLnBrk="1" hangingPunct="1">
              <a:lnSpc>
                <a:spcPct val="90000"/>
              </a:lnSpc>
            </a:pPr>
            <a:r>
              <a:rPr lang="en-US" sz="200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name="Equation" r:id="rId2" imgW="3683000" imgH="571500" progId="Equation.3">
                  <p:embed/>
                </p:oleObj>
              </mc:Choice>
              <mc:Fallback>
                <p:oleObj name="Equation" r:id="rId2" imgW="3683000" imgH="571500" progId="Equation.3">
                  <p:embed/>
                  <p:pic>
                    <p:nvPicPr>
                      <p:cNvPr id="43011" name="Object 2"/>
                      <p:cNvPicPr>
                        <a:picLocks noChangeAspect="1" noChangeArrowheads="1"/>
                      </p:cNvPicPr>
                      <p:nvPr/>
                    </p:nvPicPr>
                    <p:blipFill>
                      <a:blip r:embed="rId3"/>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name="Equation" r:id="rId4" imgW="1968500" imgH="292100" progId="Equation.3">
                  <p:embed/>
                </p:oleObj>
              </mc:Choice>
              <mc:Fallback>
                <p:oleObj name="Equation" r:id="rId4" imgW="1968500" imgH="292100" progId="Equation.3">
                  <p:embed/>
                  <p:pic>
                    <p:nvPicPr>
                      <p:cNvPr id="43012" name="Object 3"/>
                      <p:cNvPicPr>
                        <a:picLocks noChangeAspect="1" noChangeArrowheads="1"/>
                      </p:cNvPicPr>
                      <p:nvPr/>
                    </p:nvPicPr>
                    <p:blipFill>
                      <a:blip r:embed="rId5"/>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spTree>
    <p:extLst>
      <p:ext uri="{BB962C8B-B14F-4D97-AF65-F5344CB8AC3E}">
        <p14:creationId xmlns:p14="http://schemas.microsoft.com/office/powerpoint/2010/main" val="171231663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name="Equation" r:id="rId2" imgW="1905000" imgH="571500" progId="Equation.3">
                  <p:embed/>
                </p:oleObj>
              </mc:Choice>
              <mc:Fallback>
                <p:oleObj name="Equation" r:id="rId2" imgW="1905000" imgH="571500" progId="Equation.3">
                  <p:embed/>
                  <p:pic>
                    <p:nvPicPr>
                      <p:cNvPr id="11" name="Object 2"/>
                      <p:cNvPicPr>
                        <a:picLocks noChangeAspect="1" noChangeArrowheads="1"/>
                      </p:cNvPicPr>
                      <p:nvPr/>
                    </p:nvPicPr>
                    <p:blipFill>
                      <a:blip r:embed="rId3"/>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name="Equation" r:id="rId4" imgW="1612900" imgH="711200" progId="Equation.3">
                  <p:embed/>
                </p:oleObj>
              </mc:Choice>
              <mc:Fallback>
                <p:oleObj name="Equation" r:id="rId4" imgW="1612900" imgH="711200" progId="Equation.3">
                  <p:embed/>
                  <p:pic>
                    <p:nvPicPr>
                      <p:cNvPr id="9" name="Object 2"/>
                      <p:cNvPicPr>
                        <a:picLocks noChangeAspect="1" noChangeArrowheads="1"/>
                      </p:cNvPicPr>
                      <p:nvPr/>
                    </p:nvPicPr>
                    <p:blipFill>
                      <a:blip r:embed="rId5"/>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name="Equation" r:id="rId6" imgW="1727200" imgH="571500" progId="Equation.3">
                  <p:embed/>
                </p:oleObj>
              </mc:Choice>
              <mc:Fallback>
                <p:oleObj name="Equation" r:id="rId6" imgW="1727200" imgH="571500" progId="Equation.3">
                  <p:embed/>
                  <p:pic>
                    <p:nvPicPr>
                      <p:cNvPr id="10" name="Object 2"/>
                      <p:cNvPicPr>
                        <a:picLocks noChangeAspect="1" noChangeArrowheads="1"/>
                      </p:cNvPicPr>
                      <p:nvPr/>
                    </p:nvPicPr>
                    <p:blipFill>
                      <a:blip r:embed="rId7"/>
                      <a:srcRect/>
                      <a:stretch>
                        <a:fillRect/>
                      </a:stretch>
                    </p:blipFill>
                    <p:spPr bwMode="auto">
                      <a:xfrm>
                        <a:off x="1311720" y="1579109"/>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9329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a:t>Who wrote which Federalist papers?</a:t>
            </a:r>
          </a:p>
        </p:txBody>
      </p:sp>
      <p:sp>
        <p:nvSpPr>
          <p:cNvPr id="1359875" name="Rectangle 3"/>
          <p:cNvSpPr>
            <a:spLocks noGrp="1" noChangeArrowheads="1"/>
          </p:cNvSpPr>
          <p:nvPr>
            <p:ph sz="quarter" idx="1"/>
          </p:nvPr>
        </p:nvSpPr>
        <p:spPr>
          <a:xfrm>
            <a:off x="457200" y="1352550"/>
            <a:ext cx="7162800" cy="3086100"/>
          </a:xfrm>
        </p:spPr>
        <p:txBody>
          <a:bodyPr>
            <a:normAutofit/>
          </a:bodyPr>
          <a:lstStyle/>
          <a:p>
            <a:pPr>
              <a:lnSpc>
                <a:spcPct val="110000"/>
              </a:lnSpc>
              <a:spcAft>
                <a:spcPts val="0"/>
              </a:spcAft>
            </a:pPr>
            <a:r>
              <a:rPr lang="en-US" dirty="0"/>
              <a:t>1787-8: anonymous essays try to convince New York to ratify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2"/>
          <a:stretch>
            <a:fillRect/>
          </a:stretch>
        </p:blipFill>
        <p:spPr>
          <a:xfrm>
            <a:off x="7797800" y="133350"/>
            <a:ext cx="1270000" cy="2059459"/>
          </a:xfrm>
          <a:prstGeom prst="rect">
            <a:avLst/>
          </a:prstGeom>
        </p:spPr>
      </p:pic>
      <p:pic>
        <p:nvPicPr>
          <p:cNvPr id="2" name="Picture 1" descr="220px-James_Mad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93" y="3714750"/>
            <a:ext cx="907007" cy="1104900"/>
          </a:xfrm>
          <a:prstGeom prst="rect">
            <a:avLst/>
          </a:prstGeom>
        </p:spPr>
      </p:pic>
      <p:pic>
        <p:nvPicPr>
          <p:cNvPr id="3" name="Picture 2" descr="220px-Alexander_Hamilton_portrait_by_John_Trumbull_18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718" y="3657600"/>
            <a:ext cx="947391" cy="1123950"/>
          </a:xfrm>
          <a:prstGeom prst="rect">
            <a:avLst/>
          </a:prstGeom>
        </p:spPr>
      </p:pic>
      <p:sp>
        <p:nvSpPr>
          <p:cNvPr id="4" name="TextBox 3"/>
          <p:cNvSpPr txBox="1"/>
          <p:nvPr/>
        </p:nvSpPr>
        <p:spPr>
          <a:xfrm>
            <a:off x="228600" y="477416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a:latin typeface="+mn-lt"/>
              </a:rPr>
              <a:t>Alexander Hamilton</a:t>
            </a:r>
          </a:p>
        </p:txBody>
      </p:sp>
    </p:spTree>
    <p:extLst>
      <p:ext uri="{BB962C8B-B14F-4D97-AF65-F5344CB8AC3E}">
        <p14:creationId xmlns:p14="http://schemas.microsoft.com/office/powerpoint/2010/main" val="2403579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2" imgW="1981200" imgH="431800" progId="Equation.3">
                  <p:embed/>
                </p:oleObj>
              </mc:Choice>
              <mc:Fallback>
                <p:oleObj name="Equation" r:id="rId2" imgW="1981200" imgH="431800" progId="Equation.3">
                  <p:embed/>
                  <p:pic>
                    <p:nvPicPr>
                      <p:cNvPr id="52226" name="Object 2"/>
                      <p:cNvPicPr>
                        <a:picLocks noChangeAspect="1" noChangeArrowheads="1"/>
                      </p:cNvPicPr>
                      <p:nvPr/>
                    </p:nvPicPr>
                    <p:blipFill>
                      <a:blip r:embed="rId3"/>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name="Equation" r:id="rId4" imgW="1752600" imgH="406400" progId="Equation.3">
                  <p:embed/>
                </p:oleObj>
              </mc:Choice>
              <mc:Fallback>
                <p:oleObj name="Equation" r:id="rId4" imgW="1752600" imgH="406400" progId="Equation.3">
                  <p:embed/>
                  <p:pic>
                    <p:nvPicPr>
                      <p:cNvPr id="52227" name="Object 3"/>
                      <p:cNvPicPr>
                        <a:picLocks noChangeAspect="1" noChangeArrowheads="1"/>
                      </p:cNvPicPr>
                      <p:nvPr/>
                    </p:nvPicPr>
                    <p:blipFill>
                      <a:blip r:embed="rId5"/>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Tree>
    <p:extLst>
      <p:ext uri="{BB962C8B-B14F-4D97-AF65-F5344CB8AC3E}">
        <p14:creationId xmlns:p14="http://schemas.microsoft.com/office/powerpoint/2010/main" val="3526784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D69B3-D5B3-574F-9818-F323E76C17EE}"/>
              </a:ext>
            </a:extLst>
          </p:cNvPr>
          <p:cNvSpPr>
            <a:spLocks noGrp="1"/>
          </p:cNvSpPr>
          <p:nvPr>
            <p:ph type="title"/>
          </p:nvPr>
        </p:nvSpPr>
        <p:spPr/>
        <p:txBody>
          <a:bodyPr/>
          <a:lstStyle/>
          <a:p>
            <a:r>
              <a:rPr lang="en-US"/>
              <a:t>Unknown words</a:t>
            </a:r>
          </a:p>
        </p:txBody>
      </p:sp>
      <p:sp>
        <p:nvSpPr>
          <p:cNvPr id="8" name="Content Placeholder 7">
            <a:extLst>
              <a:ext uri="{FF2B5EF4-FFF2-40B4-BE49-F238E27FC236}">
                <a16:creationId xmlns:a16="http://schemas.microsoft.com/office/drawing/2014/main" id="{273B1AD8-BC8F-A14C-8CC2-168C9A3E2FEB}"/>
              </a:ext>
            </a:extLst>
          </p:cNvPr>
          <p:cNvSpPr>
            <a:spLocks noGrp="1"/>
          </p:cNvSpPr>
          <p:nvPr>
            <p:ph idx="1"/>
          </p:nvPr>
        </p:nvSpPr>
        <p:spPr>
          <a:xfrm>
            <a:off x="822960" y="1200150"/>
            <a:ext cx="8016240" cy="3823648"/>
          </a:xfrm>
        </p:spPr>
        <p:txBody>
          <a:bodyPr>
            <a:normAutofit fontScale="92500" lnSpcReduction="10000"/>
          </a:bodyPr>
          <a:lstStyle/>
          <a:p>
            <a:r>
              <a:rPr lang="en-US" dirty="0"/>
              <a:t>What about unknown words</a:t>
            </a:r>
          </a:p>
          <a:p>
            <a:pPr lvl="1"/>
            <a:r>
              <a:rPr lang="en-US" dirty="0"/>
              <a:t>that appear in our test data </a:t>
            </a:r>
          </a:p>
          <a:p>
            <a:pPr lvl="1"/>
            <a:r>
              <a:rPr lang="en-US" dirty="0"/>
              <a:t>but not in our training data or vocabulary?</a:t>
            </a:r>
          </a:p>
          <a:p>
            <a:r>
              <a:rPr lang="en-US" dirty="0"/>
              <a:t>We </a:t>
            </a:r>
            <a:r>
              <a:rPr lang="en-US" b="1" dirty="0"/>
              <a:t>ignore</a:t>
            </a:r>
            <a:r>
              <a:rPr lang="en-US" dirty="0"/>
              <a:t> them</a:t>
            </a:r>
          </a:p>
          <a:p>
            <a:pPr lvl="1"/>
            <a:r>
              <a:rPr lang="en-US" dirty="0"/>
              <a:t>Remove them from the test document!</a:t>
            </a:r>
          </a:p>
          <a:p>
            <a:pPr lvl="1"/>
            <a:r>
              <a:rPr lang="en-US" dirty="0"/>
              <a:t>Pretend they weren't there!</a:t>
            </a:r>
          </a:p>
          <a:p>
            <a:pPr lvl="1"/>
            <a:r>
              <a:rPr lang="en-US" dirty="0"/>
              <a:t>Don't include any probability for them at all!</a:t>
            </a:r>
          </a:p>
          <a:p>
            <a:r>
              <a:rPr lang="en-US" dirty="0"/>
              <a:t>Why don't we build an unknown word model?</a:t>
            </a:r>
          </a:p>
          <a:p>
            <a:pPr lvl="1"/>
            <a:r>
              <a:rPr lang="en-US" dirty="0"/>
              <a:t>It doesn't help: knowing which class has more unknown words is not generally helpful!</a:t>
            </a:r>
          </a:p>
          <a:p>
            <a:endParaRPr lang="en-US" dirty="0"/>
          </a:p>
        </p:txBody>
      </p:sp>
    </p:spTree>
    <p:extLst>
      <p:ext uri="{BB962C8B-B14F-4D97-AF65-F5344CB8AC3E}">
        <p14:creationId xmlns:p14="http://schemas.microsoft.com/office/powerpoint/2010/main" val="26493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A0F-A7E2-5F4E-AF6A-7166F8DB212F}"/>
              </a:ext>
            </a:extLst>
          </p:cNvPr>
          <p:cNvSpPr>
            <a:spLocks noGrp="1"/>
          </p:cNvSpPr>
          <p:nvPr>
            <p:ph type="title"/>
          </p:nvPr>
        </p:nvSpPr>
        <p:spPr/>
        <p:txBody>
          <a:bodyPr/>
          <a:lstStyle/>
          <a:p>
            <a:r>
              <a:rPr lang="en-US"/>
              <a:t>Stop words</a:t>
            </a:r>
          </a:p>
        </p:txBody>
      </p:sp>
      <p:sp>
        <p:nvSpPr>
          <p:cNvPr id="3" name="Content Placeholder 2">
            <a:extLst>
              <a:ext uri="{FF2B5EF4-FFF2-40B4-BE49-F238E27FC236}">
                <a16:creationId xmlns:a16="http://schemas.microsoft.com/office/drawing/2014/main" id="{0D25C8EB-58F8-3245-846E-B538A745351C}"/>
              </a:ext>
            </a:extLst>
          </p:cNvPr>
          <p:cNvSpPr>
            <a:spLocks noGrp="1"/>
          </p:cNvSpPr>
          <p:nvPr>
            <p:ph idx="1"/>
          </p:nvPr>
        </p:nvSpPr>
        <p:spPr>
          <a:xfrm>
            <a:off x="822960" y="1200150"/>
            <a:ext cx="7940040" cy="3733800"/>
          </a:xfrm>
        </p:spPr>
        <p:txBody>
          <a:bodyPr>
            <a:normAutofit/>
          </a:bodyPr>
          <a:lstStyle/>
          <a:p>
            <a:r>
              <a:rPr lang="en-US"/>
              <a:t>Some systems ignore stop words</a:t>
            </a:r>
          </a:p>
          <a:p>
            <a:pPr lvl="1"/>
            <a:r>
              <a:rPr lang="en-US" b="1" dirty="0"/>
              <a:t>Stop words:</a:t>
            </a:r>
            <a:r>
              <a:rPr lang="en-US" dirty="0"/>
              <a:t> very frequent words like </a:t>
            </a:r>
            <a:r>
              <a:rPr lang="en-US" i="1" dirty="0"/>
              <a:t>the </a:t>
            </a:r>
            <a:r>
              <a:rPr lang="en-US" dirty="0"/>
              <a:t>and </a:t>
            </a:r>
            <a:r>
              <a:rPr lang="en-US" i="1" dirty="0"/>
              <a:t>a</a:t>
            </a:r>
            <a:r>
              <a:rPr lang="en-US" dirty="0"/>
              <a:t>.</a:t>
            </a:r>
          </a:p>
          <a:p>
            <a:pPr lvl="2"/>
            <a:r>
              <a:rPr lang="en-US" dirty="0"/>
              <a:t>Sort the vocabulary by word frequency in training set</a:t>
            </a:r>
          </a:p>
          <a:p>
            <a:pPr lvl="2"/>
            <a:r>
              <a:rPr lang="en-US" dirty="0"/>
              <a:t>Call the top 10 or 50 words the </a:t>
            </a:r>
            <a:r>
              <a:rPr lang="en-US" b="1" dirty="0" err="1"/>
              <a:t>stopword</a:t>
            </a:r>
            <a:r>
              <a:rPr lang="en-US" b="1" dirty="0"/>
              <a:t> list</a:t>
            </a:r>
            <a:r>
              <a:rPr lang="en-US" dirty="0"/>
              <a:t>.</a:t>
            </a:r>
          </a:p>
          <a:p>
            <a:pPr lvl="2"/>
            <a:r>
              <a:rPr lang="en-US" dirty="0"/>
              <a:t>Remove all stop words from both training and test sets</a:t>
            </a:r>
          </a:p>
          <a:p>
            <a:pPr lvl="3"/>
            <a:r>
              <a:rPr lang="en-US" sz="1800" dirty="0"/>
              <a:t>As if they were never there!</a:t>
            </a:r>
          </a:p>
          <a:p>
            <a:r>
              <a:rPr lang="en-US" dirty="0"/>
              <a:t>But removing stop words doesn't usually help</a:t>
            </a:r>
          </a:p>
          <a:p>
            <a:pPr marL="458788"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p>
          <a:p>
            <a:endParaRPr lang="en-US" dirty="0"/>
          </a:p>
        </p:txBody>
      </p:sp>
    </p:spTree>
    <p:extLst>
      <p:ext uri="{BB962C8B-B14F-4D97-AF65-F5344CB8AC3E}">
        <p14:creationId xmlns:p14="http://schemas.microsoft.com/office/powerpoint/2010/main" val="1665313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9C167A12-E07B-5D44-9669-819EA816071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9606090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60600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p:txBody>
          <a:bodyPr/>
          <a:lstStyle/>
          <a:p>
            <a:r>
              <a:rPr lang="en-US"/>
              <a:t>Let's do a worked sentiment example!</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609600" y="1186180"/>
            <a:ext cx="8362278" cy="3352800"/>
          </a:xfrm>
          <a:prstGeom prst="rect">
            <a:avLst/>
          </a:prstGeom>
        </p:spPr>
      </p:pic>
    </p:spTree>
    <p:extLst>
      <p:ext uri="{BB962C8B-B14F-4D97-AF65-F5344CB8AC3E}">
        <p14:creationId xmlns:p14="http://schemas.microsoft.com/office/powerpoint/2010/main" val="338069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a:xfrm>
            <a:off x="822961" y="1200150"/>
            <a:ext cx="5958840" cy="3429000"/>
          </a:xfrm>
        </p:spPr>
        <p:txBody>
          <a:bodyPr/>
          <a:lstStyle/>
          <a:p>
            <a:endParaRPr lang="en-US" dirty="0"/>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457200" y="819150"/>
            <a:ext cx="4411210" cy="1768645"/>
          </a:xfrm>
          <a:prstGeom prst="rect">
            <a:avLst/>
          </a:prstGeom>
        </p:spPr>
      </p:pic>
      <p:sp>
        <p:nvSpPr>
          <p:cNvPr id="4" name="TextBox 3">
            <a:extLst>
              <a:ext uri="{FF2B5EF4-FFF2-40B4-BE49-F238E27FC236}">
                <a16:creationId xmlns:a16="http://schemas.microsoft.com/office/drawing/2014/main" id="{1FC2390A-3118-0040-BB7E-D87A94A6AFBE}"/>
              </a:ext>
            </a:extLst>
          </p:cNvPr>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1. Prior from training:</a:t>
            </a:r>
          </a:p>
        </p:txBody>
      </p:sp>
      <p:sp>
        <p:nvSpPr>
          <p:cNvPr id="7" name="TextBox 6">
            <a:extLst>
              <a:ext uri="{FF2B5EF4-FFF2-40B4-BE49-F238E27FC236}">
                <a16:creationId xmlns:a16="http://schemas.microsoft.com/office/drawing/2014/main" id="{0E8B5B7F-B19F-7249-9919-7423AE553852}"/>
              </a:ext>
            </a:extLst>
          </p:cNvPr>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2/5</a:t>
            </a:r>
          </a:p>
        </p:txBody>
      </p:sp>
      <p:sp>
        <p:nvSpPr>
          <p:cNvPr id="8" name="TextBox 7">
            <a:extLst>
              <a:ext uri="{FF2B5EF4-FFF2-40B4-BE49-F238E27FC236}">
                <a16:creationId xmlns:a16="http://schemas.microsoft.com/office/drawing/2014/main" id="{F8D6E047-9277-8849-BC4B-B8F9CF75D644}"/>
              </a:ext>
            </a:extLst>
          </p:cNvPr>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2. Drop "with"</a:t>
            </a:r>
          </a:p>
        </p:txBody>
      </p:sp>
      <p:cxnSp>
        <p:nvCxnSpPr>
          <p:cNvPr id="10" name="Straight Connector 9">
            <a:extLst>
              <a:ext uri="{FF2B5EF4-FFF2-40B4-BE49-F238E27FC236}">
                <a16:creationId xmlns:a16="http://schemas.microsoft.com/office/drawing/2014/main" id="{78BD46C5-E353-9E40-8DFB-A6196D9ECFCF}"/>
              </a:ext>
            </a:extLst>
          </p:cNvPr>
          <p:cNvCxnSpPr>
            <a:cxnSpLocks/>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5D49463-0ED6-6E4D-8C1B-0245872E85E2}"/>
              </a:ext>
            </a:extLst>
          </p:cNvPr>
          <p:cNvPicPr>
            <a:picLocks noChangeAspect="1"/>
          </p:cNvPicPr>
          <p:nvPr/>
        </p:nvPicPr>
        <p:blipFill>
          <a:blip r:embed="rId3"/>
          <a:stretch>
            <a:fillRect/>
          </a:stretch>
        </p:blipFill>
        <p:spPr>
          <a:xfrm>
            <a:off x="154097" y="3685541"/>
            <a:ext cx="4957061" cy="1457959"/>
          </a:xfrm>
          <a:prstGeom prst="rect">
            <a:avLst/>
          </a:prstGeom>
        </p:spPr>
      </p:pic>
      <p:pic>
        <p:nvPicPr>
          <p:cNvPr id="16" name="Picture 15">
            <a:extLst>
              <a:ext uri="{FF2B5EF4-FFF2-40B4-BE49-F238E27FC236}">
                <a16:creationId xmlns:a16="http://schemas.microsoft.com/office/drawing/2014/main" id="{F2FFAD41-297F-A044-A4BC-999F25C8D8BF}"/>
              </a:ext>
            </a:extLst>
          </p:cNvPr>
          <p:cNvPicPr>
            <a:picLocks noChangeAspect="1"/>
          </p:cNvPicPr>
          <p:nvPr/>
        </p:nvPicPr>
        <p:blipFill>
          <a:blip r:embed="rId4"/>
          <a:stretch>
            <a:fillRect/>
          </a:stretch>
        </p:blipFill>
        <p:spPr>
          <a:xfrm>
            <a:off x="5345676" y="3762346"/>
            <a:ext cx="3849123" cy="1085125"/>
          </a:xfrm>
          <a:prstGeom prst="rect">
            <a:avLst/>
          </a:prstGeom>
        </p:spPr>
      </p:pic>
      <p:sp>
        <p:nvSpPr>
          <p:cNvPr id="17" name="TextBox 16">
            <a:extLst>
              <a:ext uri="{FF2B5EF4-FFF2-40B4-BE49-F238E27FC236}">
                <a16:creationId xmlns:a16="http://schemas.microsoft.com/office/drawing/2014/main" id="{80C56973-9076-294B-83BE-77052447FEF0}"/>
              </a:ext>
            </a:extLst>
          </p:cNvPr>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3. Likelihoods from training:</a:t>
            </a:r>
          </a:p>
        </p:txBody>
      </p:sp>
      <p:sp>
        <p:nvSpPr>
          <p:cNvPr id="18" name="TextBox 17">
            <a:extLst>
              <a:ext uri="{FF2B5EF4-FFF2-40B4-BE49-F238E27FC236}">
                <a16:creationId xmlns:a16="http://schemas.microsoft.com/office/drawing/2014/main" id="{D83D79F2-5F65-3B40-BDEF-191EE1665BDB}"/>
              </a:ext>
            </a:extLst>
          </p:cNvPr>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4. Scoring the test set:</a:t>
            </a:r>
          </a:p>
        </p:txBody>
      </p:sp>
      <p:sp>
        <p:nvSpPr>
          <p:cNvPr id="19" name="Rectangle 18">
            <a:extLst>
              <a:ext uri="{FF2B5EF4-FFF2-40B4-BE49-F238E27FC236}">
                <a16:creationId xmlns:a16="http://schemas.microsoft.com/office/drawing/2014/main" id="{B26A3235-9128-6946-ADD5-B48D986785C8}"/>
              </a:ext>
            </a:extLst>
          </p:cNvPr>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CE437B-71EF-1A44-A520-D5D9D0B9A806}"/>
                  </a:ext>
                </a:extLst>
              </p:cNvPr>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15" name="TextBox 14">
                <a:extLst>
                  <a:ext uri="{FF2B5EF4-FFF2-40B4-BE49-F238E27FC236}">
                    <a16:creationId xmlns:a16="http://schemas.microsoft.com/office/drawing/2014/main" id="{A2CE437B-71EF-1A44-A520-D5D9D0B9A806}"/>
                  </a:ext>
                </a:extLst>
              </p:cNvPr>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a:blip r:embed="rId5"/>
                <a:stretch>
                  <a:fillRect l="-775" t="-27907" r="-1163" b="-1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37BFA9-C32B-5848-810A-60A0A87C4877}"/>
                  </a:ext>
                </a:extLst>
              </p:cNvPr>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1" name="TextBox 20">
                <a:extLst>
                  <a:ext uri="{FF2B5EF4-FFF2-40B4-BE49-F238E27FC236}">
                    <a16:creationId xmlns:a16="http://schemas.microsoft.com/office/drawing/2014/main" id="{C637BFA9-C32B-5848-810A-60A0A87C4877}"/>
                  </a:ext>
                </a:extLst>
              </p:cNvPr>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a:blip r:embed="rId6"/>
                <a:stretch>
                  <a:fillRect l="-2857" t="-2326" b="-9302"/>
                </a:stretch>
              </a:blipFill>
            </p:spPr>
            <p:txBody>
              <a:bodyPr/>
              <a:lstStyle/>
              <a:p>
                <a:r>
                  <a:rPr lang="en-US">
                    <a:noFill/>
                  </a:rPr>
                  <a:t> </a:t>
                </a:r>
              </a:p>
            </p:txBody>
          </p:sp>
        </mc:Fallback>
      </mc:AlternateContent>
    </p:spTree>
    <p:extLst>
      <p:ext uri="{BB962C8B-B14F-4D97-AF65-F5344CB8AC3E}">
        <p14:creationId xmlns:p14="http://schemas.microsoft.com/office/powerpoint/2010/main" val="357936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6ACC-B7E8-FE49-9AEF-AB8E83414977}"/>
              </a:ext>
            </a:extLst>
          </p:cNvPr>
          <p:cNvSpPr>
            <a:spLocks noGrp="1"/>
          </p:cNvSpPr>
          <p:nvPr>
            <p:ph type="title"/>
          </p:nvPr>
        </p:nvSpPr>
        <p:spPr/>
        <p:txBody>
          <a:bodyPr/>
          <a:lstStyle/>
          <a:p>
            <a:r>
              <a:rPr lang="en-US"/>
              <a:t>Optimizing for sentiment analysis</a:t>
            </a:r>
          </a:p>
        </p:txBody>
      </p:sp>
      <p:sp>
        <p:nvSpPr>
          <p:cNvPr id="3" name="Content Placeholder 2">
            <a:extLst>
              <a:ext uri="{FF2B5EF4-FFF2-40B4-BE49-F238E27FC236}">
                <a16:creationId xmlns:a16="http://schemas.microsoft.com/office/drawing/2014/main" id="{A718A2F8-FC58-914F-B966-0C9C5358BFD9}"/>
              </a:ext>
            </a:extLst>
          </p:cNvPr>
          <p:cNvSpPr>
            <a:spLocks noGrp="1"/>
          </p:cNvSpPr>
          <p:nvPr>
            <p:ph idx="1"/>
          </p:nvPr>
        </p:nvSpPr>
        <p:spPr/>
        <p:txBody>
          <a:bodyPr>
            <a:normAutofit/>
          </a:bodyPr>
          <a:lstStyle/>
          <a:p>
            <a:pPr marL="0" indent="0">
              <a:buNone/>
            </a:pPr>
            <a:r>
              <a:rPr lang="en-US" dirty="0"/>
              <a:t>For tasks like sentiment, word </a:t>
            </a:r>
            <a:r>
              <a:rPr lang="en-US" b="1" dirty="0"/>
              <a:t>occurrence</a:t>
            </a:r>
            <a:r>
              <a:rPr lang="en-US" dirty="0"/>
              <a:t> seems to be more important than word </a:t>
            </a:r>
            <a:r>
              <a:rPr lang="en-US" b="1" dirty="0"/>
              <a:t>frequency</a:t>
            </a:r>
            <a:r>
              <a:rPr lang="en-US" dirty="0"/>
              <a:t>.</a:t>
            </a:r>
          </a:p>
          <a:p>
            <a:pPr lvl="2"/>
            <a:r>
              <a:rPr lang="en-US" sz="2200" dirty="0"/>
              <a:t>The occurrence of the word </a:t>
            </a:r>
            <a:r>
              <a:rPr lang="en-US" sz="2200" i="1" dirty="0"/>
              <a:t>fantastic</a:t>
            </a:r>
            <a:r>
              <a:rPr lang="en-US" sz="2200" dirty="0"/>
              <a:t> tells us a lot</a:t>
            </a:r>
          </a:p>
          <a:p>
            <a:pPr lvl="2"/>
            <a:r>
              <a:rPr lang="en-US" sz="2200" dirty="0"/>
              <a:t>The fact that it occurs 5 times may not tell us much more.</a:t>
            </a:r>
          </a:p>
          <a:p>
            <a:pPr marL="0" indent="0">
              <a:buNone/>
            </a:pPr>
            <a:r>
              <a:rPr lang="en-US" b="1" dirty="0"/>
              <a:t>Binary multinominal naive bayes</a:t>
            </a:r>
            <a:r>
              <a:rPr lang="en-US" dirty="0"/>
              <a:t>, or </a:t>
            </a:r>
            <a:r>
              <a:rPr lang="en-US" b="1" dirty="0"/>
              <a:t>binary NB</a:t>
            </a:r>
          </a:p>
          <a:p>
            <a:pPr lvl="1"/>
            <a:r>
              <a:rPr lang="en-US" dirty="0"/>
              <a:t>Clip our word counts at 1</a:t>
            </a:r>
          </a:p>
          <a:p>
            <a:pPr lvl="1"/>
            <a:r>
              <a:rPr lang="en-US" dirty="0"/>
              <a:t>Note: this is different than Bernoulli naive bayes; see the textbook at the end of the chapter.</a:t>
            </a:r>
          </a:p>
        </p:txBody>
      </p:sp>
    </p:spTree>
    <p:extLst>
      <p:ext uri="{BB962C8B-B14F-4D97-AF65-F5344CB8AC3E}">
        <p14:creationId xmlns:p14="http://schemas.microsoft.com/office/powerpoint/2010/main" val="29958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normAutofit/>
          </a:bodyPr>
          <a:lstStyle/>
          <a:p>
            <a:r>
              <a:rPr lang="en-US"/>
              <a:t>Binary Multinomial Naïve Bayes: Learning</a:t>
            </a:r>
          </a:p>
        </p:txBody>
      </p:sp>
      <p:sp>
        <p:nvSpPr>
          <p:cNvPr id="52230" name="Rectangle 4"/>
          <p:cNvSpPr>
            <a:spLocks noGrp="1" noChangeArrowheads="1"/>
          </p:cNvSpPr>
          <p:nvPr>
            <p:ph sz="quarter" idx="1"/>
          </p:nvPr>
        </p:nvSpPr>
        <p:spPr>
          <a:xfrm>
            <a:off x="152400" y="18277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7" name="Object 3"/>
          <p:cNvGraphicFramePr>
            <a:graphicFrameLocks noChangeAspect="1"/>
          </p:cNvGraphicFramePr>
          <p:nvPr/>
        </p:nvGraphicFramePr>
        <p:xfrm>
          <a:off x="1066800" y="2952750"/>
          <a:ext cx="3200400" cy="742122"/>
        </p:xfrm>
        <a:graphic>
          <a:graphicData uri="http://schemas.openxmlformats.org/presentationml/2006/ole">
            <mc:AlternateContent xmlns:mc="http://schemas.openxmlformats.org/markup-compatibility/2006">
              <mc:Choice xmlns:v="urn:schemas-microsoft-com:vml" Requires="v">
                <p:oleObj name="Equation" r:id="rId2" imgW="1752600" imgH="406400" progId="Equation.3">
                  <p:embed/>
                </p:oleObj>
              </mc:Choice>
              <mc:Fallback>
                <p:oleObj name="Equation" r:id="rId2" imgW="1752600" imgH="406400" progId="Equation.3">
                  <p:embed/>
                  <p:pic>
                    <p:nvPicPr>
                      <p:cNvPr id="52227" name="Object 3"/>
                      <p:cNvPicPr>
                        <a:picLocks noChangeAspect="1" noChangeArrowheads="1"/>
                      </p:cNvPicPr>
                      <p:nvPr/>
                    </p:nvPicPr>
                    <p:blipFill>
                      <a:blip r:embed="rId3"/>
                      <a:srcRect/>
                      <a:stretch>
                        <a:fillRect/>
                      </a:stretch>
                    </p:blipFill>
                    <p:spPr bwMode="auto">
                      <a:xfrm>
                        <a:off x="1066800" y="2952750"/>
                        <a:ext cx="3200400" cy="742122"/>
                      </a:xfrm>
                      <a:prstGeom prst="rect">
                        <a:avLst/>
                      </a:prstGeom>
                      <a:noFill/>
                    </p:spPr>
                  </p:pic>
                </p:oleObj>
              </mc:Fallback>
            </mc:AlternateContent>
          </a:graphicData>
        </a:graphic>
      </p:graphicFrame>
      <p:grpSp>
        <p:nvGrpSpPr>
          <p:cNvPr id="2" name="Group 1"/>
          <p:cNvGrpSpPr/>
          <p:nvPr/>
        </p:nvGrpSpPr>
        <p:grpSpPr>
          <a:xfrm>
            <a:off x="4038600" y="2190750"/>
            <a:ext cx="5791200" cy="1776535"/>
            <a:chOff x="4038600" y="2495550"/>
            <a:chExt cx="5791200" cy="1776535"/>
          </a:xfrm>
        </p:grpSpPr>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name="Equation" r:id="rId4" imgW="1981200" imgH="431800" progId="Equation.3">
                    <p:embed/>
                  </p:oleObj>
                </mc:Choice>
                <mc:Fallback>
                  <p:oleObj name="Equation" r:id="rId4" imgW="1981200" imgH="431800" progId="Equation.3">
                    <p:embed/>
                    <p:pic>
                      <p:nvPicPr>
                        <p:cNvPr id="52226" name="Object 2"/>
                        <p:cNvPicPr>
                          <a:picLocks noChangeAspect="1" noChangeArrowheads="1"/>
                        </p:cNvPicPr>
                        <p:nvPr/>
                      </p:nvPicPr>
                      <p:blipFill>
                        <a:blip r:embed="rId5"/>
                        <a:srcRect/>
                        <a:stretch>
                          <a:fillRect/>
                        </a:stretch>
                      </p:blipFill>
                      <p:spPr bwMode="auto">
                        <a:xfrm>
                          <a:off x="5233147" y="3486150"/>
                          <a:ext cx="3606053" cy="785935"/>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495550"/>
              <a:ext cx="5791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grpSp>
      <p:sp>
        <p:nvSpPr>
          <p:cNvPr id="9" name="Rectangle 4"/>
          <p:cNvSpPr txBox="1">
            <a:spLocks noChangeArrowheads="1"/>
          </p:cNvSpPr>
          <p:nvPr/>
        </p:nvSpPr>
        <p:spPr bwMode="auto">
          <a:xfrm>
            <a:off x="152400" y="1276350"/>
            <a:ext cx="541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
        <p:nvSpPr>
          <p:cNvPr id="10" name="Rectangle 4"/>
          <p:cNvSpPr txBox="1">
            <a:spLocks noChangeArrowheads="1"/>
          </p:cNvSpPr>
          <p:nvPr/>
        </p:nvSpPr>
        <p:spPr bwMode="auto">
          <a:xfrm>
            <a:off x="3962400" y="1809750"/>
            <a:ext cx="57912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p:txBody>
      </p:sp>
      <p:sp>
        <p:nvSpPr>
          <p:cNvPr id="11" name="Rectangle 4"/>
          <p:cNvSpPr txBox="1">
            <a:spLocks noChangeArrowheads="1"/>
          </p:cNvSpPr>
          <p:nvPr/>
        </p:nvSpPr>
        <p:spPr bwMode="auto">
          <a:xfrm>
            <a:off x="4038600" y="2190750"/>
            <a:ext cx="5791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Remove duplicates in each doc:</a:t>
            </a:r>
          </a:p>
          <a:p>
            <a:pPr marL="1028700" marR="0" lvl="2" indent="-2286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For each word type w in </a:t>
            </a:r>
            <a:r>
              <a:rPr kumimoji="0" lang="en-US" sz="1800" b="0" i="0" u="none" strike="noStrike" kern="1200" cap="none" spc="0" normalizeH="0" baseline="0" noProof="0" err="1">
                <a:ln>
                  <a:noFill/>
                </a:ln>
                <a:solidFill>
                  <a:srgbClr val="000000"/>
                </a:solidFill>
                <a:effectLst/>
                <a:uLnTx/>
                <a:uFillTx/>
                <a:latin typeface="Calibri"/>
                <a:ea typeface="ＭＳ Ｐゴシック" pitchFamily="-65" charset="-128"/>
                <a:cs typeface="Calibri"/>
              </a:rPr>
              <a:t>doc</a:t>
            </a:r>
            <a:r>
              <a:rPr kumimoji="0" lang="en-US" sz="1800" b="0" i="0"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  </a:t>
            </a:r>
          </a:p>
          <a:p>
            <a:pPr marL="1371600" marR="0" lvl="3"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Retain only a single instance of w</a:t>
            </a:r>
          </a:p>
        </p:txBody>
      </p:sp>
    </p:spTree>
    <p:extLst>
      <p:ext uri="{BB962C8B-B14F-4D97-AF65-F5344CB8AC3E}">
        <p14:creationId xmlns:p14="http://schemas.microsoft.com/office/powerpoint/2010/main" val="3652649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4544E-7 3.56393E-6 L -1.14544E-7 0.18313 " pathEditMode="relative" rAng="0" ptsTypes="AA">
                                      <p:cBhvr>
                                        <p:cTn id="6" dur="500" fill="hold"/>
                                        <p:tgtEl>
                                          <p:spTgt spid="2"/>
                                        </p:tgtEl>
                                        <p:attrNameLst>
                                          <p:attrName>ppt_x</p:attrName>
                                          <p:attrName>ppt_y</p:attrName>
                                        </p:attrNameLst>
                                      </p:cBhvr>
                                      <p:rCtr x="0" y="914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3" name="Content Placeholder 2"/>
          <p:cNvSpPr>
            <a:spLocks noGrp="1"/>
          </p:cNvSpPr>
          <p:nvPr>
            <p:ph idx="1"/>
          </p:nvPr>
        </p:nvSpPr>
        <p:spPr/>
        <p:txBody>
          <a:bodyPr/>
          <a:lstStyle/>
          <a:p>
            <a:r>
              <a:rPr lang="en-US"/>
              <a:t>First remove all duplicate words from </a:t>
            </a:r>
            <a:r>
              <a:rPr lang="en-US" i="1"/>
              <a:t>d</a:t>
            </a:r>
          </a:p>
          <a:p>
            <a:r>
              <a:rPr lang="en-US"/>
              <a:t>Then compute NB using the same equation: </a:t>
            </a:r>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name="Equation" r:id="rId2" imgW="2171700" imgH="393700" progId="Equation.3">
                  <p:embed/>
                </p:oleObj>
              </mc:Choice>
              <mc:Fallback>
                <p:oleObj name="Equation" r:id="rId2" imgW="2171700" imgH="393700" progId="Equation.3">
                  <p:embed/>
                  <p:pic>
                    <p:nvPicPr>
                      <p:cNvPr id="6" name="Object 2"/>
                      <p:cNvPicPr>
                        <a:picLocks noChangeAspect="1" noChangeArrowheads="1"/>
                      </p:cNvPicPr>
                      <p:nvPr/>
                    </p:nvPicPr>
                    <p:blipFill>
                      <a:blip r:embed="rId3"/>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382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1352550"/>
            <a:ext cx="7924800" cy="3333750"/>
          </a:xfrm>
        </p:spPr>
        <p:txBody>
          <a:bodyPr/>
          <a:lstStyle/>
          <a:p>
            <a:r>
              <a:rPr lang="en-US" dirty="0"/>
              <a:t>unbelievably disappointing </a:t>
            </a:r>
          </a:p>
          <a:p>
            <a:r>
              <a:rPr lang="en-US" dirty="0"/>
              <a:t>Full of zany characters and richly applied satire, and some great plot twists</a:t>
            </a:r>
          </a:p>
          <a:p>
            <a:r>
              <a:rPr lang="en-US" dirty="0"/>
              <a:t> this is the greatest screwball comedy ever filmed</a:t>
            </a:r>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9A736BB-201F-5F49-80A3-37F1CE6A1A42}"/>
              </a:ext>
            </a:extLst>
          </p:cNvPr>
          <p:cNvSpPr/>
          <p:nvPr/>
        </p:nvSpPr>
        <p:spPr>
          <a:xfrm>
            <a:off x="5339080" y="971550"/>
            <a:ext cx="2661920" cy="4036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6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8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9" name="TextBox 8">
            <a:extLst>
              <a:ext uri="{FF2B5EF4-FFF2-40B4-BE49-F238E27FC236}">
                <a16:creationId xmlns:a16="http://schemas.microsoft.com/office/drawing/2014/main" id="{FA0E2CEE-899C-724E-B473-04D790077E08}"/>
              </a:ext>
            </a:extLst>
          </p:cNvPr>
          <p:cNvSpPr txBox="1"/>
          <p:nvPr/>
        </p:nvSpPr>
        <p:spPr>
          <a:xfrm>
            <a:off x="533400" y="4762440"/>
            <a:ext cx="5114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Counts can still be 2! Binarization is within-doc!</a:t>
            </a:r>
          </a:p>
        </p:txBody>
      </p:sp>
    </p:spTree>
    <p:extLst>
      <p:ext uri="{BB962C8B-B14F-4D97-AF65-F5344CB8AC3E}">
        <p14:creationId xmlns:p14="http://schemas.microsoft.com/office/powerpoint/2010/main" val="258132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812800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1999492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8C2-437D-134D-89E6-8E49F091897A}"/>
              </a:ext>
            </a:extLst>
          </p:cNvPr>
          <p:cNvSpPr>
            <a:spLocks noGrp="1"/>
          </p:cNvSpPr>
          <p:nvPr>
            <p:ph type="title"/>
          </p:nvPr>
        </p:nvSpPr>
        <p:spPr>
          <a:xfrm>
            <a:off x="822960" y="119702"/>
            <a:ext cx="8092440" cy="680397"/>
          </a:xfrm>
        </p:spPr>
        <p:txBody>
          <a:bodyPr>
            <a:normAutofit fontScale="90000"/>
          </a:bodyPr>
          <a:lstStyle/>
          <a:p>
            <a:r>
              <a:rPr lang="en-US"/>
              <a:t>Sentiment Classification: Dealing with Negation</a:t>
            </a:r>
          </a:p>
        </p:txBody>
      </p:sp>
      <p:sp>
        <p:nvSpPr>
          <p:cNvPr id="3" name="Content Placeholder 2">
            <a:extLst>
              <a:ext uri="{FF2B5EF4-FFF2-40B4-BE49-F238E27FC236}">
                <a16:creationId xmlns:a16="http://schemas.microsoft.com/office/drawing/2014/main" id="{726DE6D9-B952-FE48-8D15-315014C81804}"/>
              </a:ext>
            </a:extLst>
          </p:cNvPr>
          <p:cNvSpPr>
            <a:spLocks noGrp="1"/>
          </p:cNvSpPr>
          <p:nvPr>
            <p:ph idx="1"/>
          </p:nvPr>
        </p:nvSpPr>
        <p:spPr>
          <a:xfrm>
            <a:off x="822960" y="971550"/>
            <a:ext cx="7543801" cy="533400"/>
          </a:xfrm>
        </p:spPr>
        <p:txBody>
          <a:bodyPr/>
          <a:lstStyle/>
          <a:p>
            <a:r>
              <a:rPr lang="en-US" dirty="0"/>
              <a:t>I really like this movie</a:t>
            </a:r>
          </a:p>
        </p:txBody>
      </p:sp>
      <p:sp>
        <p:nvSpPr>
          <p:cNvPr id="4" name="Content Placeholder 2">
            <a:extLst>
              <a:ext uri="{FF2B5EF4-FFF2-40B4-BE49-F238E27FC236}">
                <a16:creationId xmlns:a16="http://schemas.microsoft.com/office/drawing/2014/main" id="{A46C19C5-FE8F-454B-9AE4-83D27CD3A57E}"/>
              </a:ext>
            </a:extLst>
          </p:cNvPr>
          <p:cNvSpPr txBox="1">
            <a:spLocks/>
          </p:cNvSpPr>
          <p:nvPr/>
        </p:nvSpPr>
        <p:spPr>
          <a:xfrm>
            <a:off x="752474" y="1428750"/>
            <a:ext cx="7543801" cy="533400"/>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p>
        </p:txBody>
      </p:sp>
      <p:sp>
        <p:nvSpPr>
          <p:cNvPr id="5" name="Content Placeholder 2">
            <a:extLst>
              <a:ext uri="{FF2B5EF4-FFF2-40B4-BE49-F238E27FC236}">
                <a16:creationId xmlns:a16="http://schemas.microsoft.com/office/drawing/2014/main" id="{09630652-ABF8-9D49-A2E5-96F42894CB1A}"/>
              </a:ext>
            </a:extLst>
          </p:cNvPr>
          <p:cNvSpPr txBox="1">
            <a:spLocks/>
          </p:cNvSpPr>
          <p:nvPr/>
        </p:nvSpPr>
        <p:spPr>
          <a:xfrm>
            <a:off x="822960" y="1657350"/>
            <a:ext cx="8285480" cy="2479039"/>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p>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A393437-70A5-4E41-8E95-5A9B26F3A66E}"/>
              </a:ext>
            </a:extLst>
          </p:cNvPr>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166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458200" cy="742950"/>
          </a:xfrm>
        </p:spPr>
        <p:txBody>
          <a:bodyPr>
            <a:normAutofit fontScale="90000"/>
          </a:bodyPr>
          <a:lstStyle/>
          <a:p>
            <a:r>
              <a:rPr lang="en-US"/>
              <a:t>Sentiment Classification: Dealing with Negation</a:t>
            </a:r>
          </a:p>
        </p:txBody>
      </p:sp>
      <p:sp>
        <p:nvSpPr>
          <p:cNvPr id="3" name="Content Placeholder 2"/>
          <p:cNvSpPr>
            <a:spLocks noGrp="1"/>
          </p:cNvSpPr>
          <p:nvPr>
            <p:ph sz="quarter" idx="1"/>
          </p:nvPr>
        </p:nvSpPr>
        <p:spPr>
          <a:xfrm>
            <a:off x="457200" y="2038350"/>
            <a:ext cx="8610600" cy="2895600"/>
          </a:xfrm>
        </p:spPr>
        <p:txBody>
          <a:bodyPr/>
          <a:lstStyle/>
          <a:p>
            <a:pPr marL="0" indent="0">
              <a:buNone/>
            </a:pPr>
            <a:r>
              <a:rPr lang="en-US" sz="2300"/>
              <a:t>Simple baseline method:</a:t>
            </a:r>
          </a:p>
          <a:p>
            <a:pPr marL="0" indent="0">
              <a:buNone/>
            </a:pPr>
            <a:r>
              <a:rPr lang="en-US" sz="2300"/>
              <a:t>Add NOT_ to every word between negation and following punctuation:</a:t>
            </a:r>
          </a:p>
          <a:p>
            <a:endParaRPr lang="en-US" sz="1600"/>
          </a:p>
          <a:p>
            <a:pPr>
              <a:buNone/>
            </a:pPr>
            <a:r>
              <a:rPr lang="en-US" sz="2700">
                <a:solidFill>
                  <a:srgbClr val="660066"/>
                </a:solidFill>
                <a:latin typeface="Courier"/>
                <a:cs typeface="Courier"/>
              </a:rPr>
              <a:t>didn’t like this movie , but I</a:t>
            </a:r>
          </a:p>
          <a:p>
            <a:endParaRPr lang="en-US" sz="2700">
              <a:solidFill>
                <a:srgbClr val="660066"/>
              </a:solidFill>
            </a:endParaRPr>
          </a:p>
          <a:p>
            <a:pPr>
              <a:buNone/>
            </a:pPr>
            <a:r>
              <a:rPr lang="en-US" sz="2700">
                <a:solidFill>
                  <a:srgbClr val="660066"/>
                </a:solidFill>
                <a:latin typeface="Courier"/>
                <a:cs typeface="Courier"/>
              </a:rPr>
              <a:t>didn’t </a:t>
            </a:r>
            <a:r>
              <a:rPr lang="en-US" sz="2700" err="1">
                <a:solidFill>
                  <a:srgbClr val="660066"/>
                </a:solidFill>
                <a:latin typeface="Courier"/>
                <a:cs typeface="Courier"/>
              </a:rPr>
              <a:t>NOT_like</a:t>
            </a:r>
            <a:r>
              <a:rPr lang="en-US" sz="2700">
                <a:solidFill>
                  <a:srgbClr val="660066"/>
                </a:solidFill>
                <a:latin typeface="Courier"/>
                <a:cs typeface="Courier"/>
              </a:rPr>
              <a:t> </a:t>
            </a:r>
            <a:r>
              <a:rPr lang="en-US" sz="2700" err="1">
                <a:solidFill>
                  <a:srgbClr val="660066"/>
                </a:solidFill>
                <a:latin typeface="Courier"/>
                <a:cs typeface="Courier"/>
              </a:rPr>
              <a:t>NOT_this</a:t>
            </a:r>
            <a:r>
              <a:rPr lang="en-US" sz="2700">
                <a:solidFill>
                  <a:srgbClr val="660066"/>
                </a:solidFill>
                <a:latin typeface="Courier"/>
                <a:cs typeface="Courier"/>
              </a:rPr>
              <a:t> </a:t>
            </a:r>
            <a:r>
              <a:rPr lang="en-US" sz="2700" err="1">
                <a:solidFill>
                  <a:srgbClr val="660066"/>
                </a:solidFill>
                <a:latin typeface="Courier"/>
                <a:cs typeface="Courier"/>
              </a:rPr>
              <a:t>NOT_movie</a:t>
            </a:r>
            <a:r>
              <a:rPr lang="en-US" sz="2700">
                <a:solidFill>
                  <a:srgbClr val="660066"/>
                </a:solidFill>
                <a:latin typeface="Courier"/>
                <a:cs typeface="Courier"/>
              </a:rPr>
              <a:t> but I</a:t>
            </a:r>
          </a:p>
        </p:txBody>
      </p:sp>
      <p:sp>
        <p:nvSpPr>
          <p:cNvPr id="4" name="Down Arrow 3"/>
          <p:cNvSpPr/>
          <p:nvPr/>
        </p:nvSpPr>
        <p:spPr>
          <a:xfrm>
            <a:off x="3124200" y="384810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600200" y="971550"/>
            <a:ext cx="746206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Das, </a:t>
            </a:r>
            <a:r>
              <a:rPr kumimoji="0" lang="en-US" sz="1200" b="0" i="0" u="none" strike="noStrike" kern="1200" cap="none" spc="0" normalizeH="0" baseline="0" noProof="0" err="1">
                <a:ln>
                  <a:noFill/>
                </a:ln>
                <a:solidFill>
                  <a:srgbClr val="28817A"/>
                </a:solidFill>
                <a:effectLst/>
                <a:uLnTx/>
                <a:uFillTx/>
                <a:latin typeface="Calibri" panose="020F0502020204030204"/>
                <a:ea typeface="ＭＳ Ｐゴシック" charset="0"/>
              </a:rPr>
              <a:t>Sanjiv</a:t>
            </a: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 and Mike Chen. 2001. Yahoo! for Amazon: Extracting market sentiment from stock message boards. In Proceedings of the Asia Pacific Finance Association Annual Conference (APFA).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Bo Pang, Lillian Lee, and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Shivakumar</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Vaithyanathan</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2002.  Thumbs up? Sentiment Classification using Machine Learning Techniques. EMNLP-2002, 79—86.</a:t>
            </a:r>
          </a:p>
        </p:txBody>
      </p:sp>
    </p:spTree>
    <p:extLst>
      <p:ext uri="{BB962C8B-B14F-4D97-AF65-F5344CB8AC3E}">
        <p14:creationId xmlns:p14="http://schemas.microsoft.com/office/powerpoint/2010/main" val="10893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891-A55D-B740-A896-03BF494F0BC5}"/>
              </a:ext>
            </a:extLst>
          </p:cNvPr>
          <p:cNvSpPr>
            <a:spLocks noGrp="1"/>
          </p:cNvSpPr>
          <p:nvPr>
            <p:ph type="title"/>
          </p:nvPr>
        </p:nvSpPr>
        <p:spPr/>
        <p:txBody>
          <a:bodyPr/>
          <a:lstStyle/>
          <a:p>
            <a:r>
              <a:rPr lang="en-US"/>
              <a:t>Sentiment Classification: Lexicons</a:t>
            </a:r>
          </a:p>
        </p:txBody>
      </p:sp>
      <p:sp>
        <p:nvSpPr>
          <p:cNvPr id="3" name="Content Placeholder 2">
            <a:extLst>
              <a:ext uri="{FF2B5EF4-FFF2-40B4-BE49-F238E27FC236}">
                <a16:creationId xmlns:a16="http://schemas.microsoft.com/office/drawing/2014/main" id="{C3A83573-4C00-B849-B166-9D17DC44B79F}"/>
              </a:ext>
            </a:extLst>
          </p:cNvPr>
          <p:cNvSpPr>
            <a:spLocks noGrp="1"/>
          </p:cNvSpPr>
          <p:nvPr>
            <p:ph idx="1"/>
          </p:nvPr>
        </p:nvSpPr>
        <p:spPr/>
        <p:txBody>
          <a:bodyPr/>
          <a:lstStyle/>
          <a:p>
            <a:r>
              <a:rPr lang="en-US"/>
              <a:t>Sometimes we don't have enough labeled training data</a:t>
            </a:r>
          </a:p>
          <a:p>
            <a:r>
              <a:rPr lang="en-US"/>
              <a:t>In that case, we can make use of pre-built word lists</a:t>
            </a:r>
          </a:p>
          <a:p>
            <a:r>
              <a:rPr lang="en-US"/>
              <a:t>Called </a:t>
            </a:r>
            <a:r>
              <a:rPr lang="en-US" b="1"/>
              <a:t>lexicons</a:t>
            </a:r>
          </a:p>
          <a:p>
            <a:r>
              <a:rPr lang="en-US"/>
              <a:t>There are various </a:t>
            </a:r>
            <a:r>
              <a:rPr lang="en-US" err="1"/>
              <a:t>publically</a:t>
            </a:r>
            <a:r>
              <a:rPr lang="en-US"/>
              <a:t> available lexicons</a:t>
            </a:r>
          </a:p>
        </p:txBody>
      </p:sp>
    </p:spTree>
    <p:extLst>
      <p:ext uri="{BB962C8B-B14F-4D97-AF65-F5344CB8AC3E}">
        <p14:creationId xmlns:p14="http://schemas.microsoft.com/office/powerpoint/2010/main" val="1849184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2"/>
              </a:rPr>
              <a:t>https://mpqa.cs.pitt.edu/lexicons/subj_lexicon/</a:t>
            </a:r>
            <a:endParaRPr lang="en-US" dirty="0"/>
          </a:p>
          <a:p>
            <a:r>
              <a:rPr lang="en-US" dirty="0"/>
              <a:t>6885 words from 8221 lemmas, annotated for intensity (strong/weak)</a:t>
            </a:r>
          </a:p>
          <a:p>
            <a:pPr lvl="1"/>
            <a:r>
              <a:rPr lang="en-US" dirty="0"/>
              <a:t>2718 positive</a:t>
            </a:r>
          </a:p>
          <a:p>
            <a:pPr lvl="1"/>
            <a:r>
              <a:rPr lang="en-US" dirty="0"/>
              <a:t>4912 negative</a:t>
            </a:r>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Theresa</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Wilson,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Janyce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and Paul Hoffmann (2005).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Recognizing</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Contextual</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Polarity</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Phrase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-Level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Sentiment</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Analysis. Proc. of HLT-EMNLP-2005.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l-PL" sz="1200" b="0" i="0" u="none" strike="noStrike" kern="1200" cap="none" spc="0" normalizeH="0" baseline="0" noProof="0">
              <a:ln>
                <a:noFill/>
              </a:ln>
              <a:solidFill>
                <a:srgbClr val="28817A"/>
              </a:solidFill>
              <a:effectLst/>
              <a:uLnTx/>
              <a:uFillTx/>
              <a:latin typeface="Lucida Sans"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Riloff</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and </a:t>
            </a: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(2003). Learning extraction patterns for subjective expressions. EMNLP-2003.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ＭＳ Ｐゴシック" charset="0"/>
            </a:endParaRPr>
          </a:p>
        </p:txBody>
      </p:sp>
    </p:spTree>
    <p:extLst>
      <p:ext uri="{BB962C8B-B14F-4D97-AF65-F5344CB8AC3E}">
        <p14:creationId xmlns:p14="http://schemas.microsoft.com/office/powerpoint/2010/main" val="246398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a:t>What is the subject of this article?</a:t>
            </a:r>
          </a:p>
        </p:txBody>
      </p:sp>
      <p:sp>
        <p:nvSpPr>
          <p:cNvPr id="3" name="Content Placeholder 2"/>
          <p:cNvSpPr>
            <a:spLocks noGrp="1"/>
          </p:cNvSpPr>
          <p:nvPr>
            <p:ph idx="1"/>
          </p:nvPr>
        </p:nvSpPr>
        <p:spPr>
          <a:xfrm>
            <a:off x="4876800" y="175260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8229600" cy="857250"/>
          </a:xfrm>
        </p:spPr>
        <p:txBody>
          <a:bodyPr/>
          <a:lstStyle/>
          <a:p>
            <a:r>
              <a:rPr lang="en-US"/>
              <a:t>The General Inquirer</a:t>
            </a:r>
          </a:p>
        </p:txBody>
      </p:sp>
      <p:sp>
        <p:nvSpPr>
          <p:cNvPr id="3" name="Content Placeholder 2"/>
          <p:cNvSpPr>
            <a:spLocks noGrp="1"/>
          </p:cNvSpPr>
          <p:nvPr>
            <p:ph sz="quarter" idx="1"/>
          </p:nvPr>
        </p:nvSpPr>
        <p:spPr>
          <a:xfrm>
            <a:off x="304800" y="1504950"/>
            <a:ext cx="8534400" cy="3333750"/>
          </a:xfrm>
        </p:spPr>
        <p:txBody>
          <a:bodyPr>
            <a:normAutofit fontScale="92500"/>
          </a:bodyPr>
          <a:lstStyle/>
          <a:p>
            <a:pPr marL="342900" lvl="1" indent="-342900">
              <a:buClr>
                <a:srgbClr val="CC0000"/>
              </a:buClr>
            </a:pPr>
            <a:r>
              <a:rPr lang="en-US" sz="2400"/>
              <a:t>Home page: </a:t>
            </a:r>
            <a:r>
              <a:rPr lang="en-US">
                <a:hlinkClick r:id="rId2"/>
              </a:rPr>
              <a:t>http://www.wjh.harvard.edu/~inquirer</a:t>
            </a:r>
            <a:endParaRPr lang="en-US"/>
          </a:p>
          <a:p>
            <a:pPr marL="342900" lvl="1" indent="-342900">
              <a:buClr>
                <a:srgbClr val="CC0000"/>
              </a:buClr>
            </a:pPr>
            <a:r>
              <a:rPr lang="en-US" sz="2400"/>
              <a:t>List of Categories:  </a:t>
            </a:r>
            <a:r>
              <a:rPr lang="en-US">
                <a:hlinkClick r:id="rId3"/>
              </a:rPr>
              <a:t>http://www.wjh.harvard.edu/~inquirer/homecat.htm</a:t>
            </a:r>
            <a:endParaRPr lang="en-US"/>
          </a:p>
          <a:p>
            <a:pPr marL="342900" lvl="1" indent="-342900">
              <a:buClr>
                <a:srgbClr val="CC0000"/>
              </a:buClr>
            </a:pPr>
            <a:r>
              <a:rPr lang="en-US" sz="2400"/>
              <a:t>Spreadsheet: </a:t>
            </a:r>
            <a:r>
              <a:rPr lang="en-US">
                <a:hlinkClick r:id="rId4"/>
              </a:rPr>
              <a:t>http://www.wjh.harvard.edu/~inquirer/inquirerbasic.xls</a:t>
            </a:r>
            <a:endParaRPr lang="en-US"/>
          </a:p>
          <a:p>
            <a:r>
              <a:rPr lang="en-US"/>
              <a:t>Categories:</a:t>
            </a:r>
          </a:p>
          <a:p>
            <a:pPr lvl="1"/>
            <a:r>
              <a:rPr lang="en-US" err="1"/>
              <a:t>Positiv</a:t>
            </a:r>
            <a:r>
              <a:rPr lang="en-US"/>
              <a:t> (1915 words) and </a:t>
            </a:r>
            <a:r>
              <a:rPr lang="en-US" err="1"/>
              <a:t>Negativ</a:t>
            </a:r>
            <a:r>
              <a:rPr lang="en-US"/>
              <a:t> (2291 words)</a:t>
            </a:r>
          </a:p>
          <a:p>
            <a:pPr lvl="1"/>
            <a:r>
              <a:rPr lang="en-US"/>
              <a:t>Strong </a:t>
            </a:r>
            <a:r>
              <a:rPr lang="en-US" err="1"/>
              <a:t>vs</a:t>
            </a:r>
            <a:r>
              <a:rPr lang="en-US"/>
              <a:t> Weak, Active </a:t>
            </a:r>
            <a:r>
              <a:rPr lang="en-US" err="1"/>
              <a:t>vs</a:t>
            </a:r>
            <a:r>
              <a:rPr lang="en-US"/>
              <a:t> Passive, Overstated versus Understated</a:t>
            </a:r>
          </a:p>
          <a:p>
            <a:pPr lvl="1"/>
            <a:r>
              <a:rPr lang="en-US"/>
              <a:t>Pleasure, Pain, Virtue, Vice, Motivation, Cognitive Orientation, </a:t>
            </a:r>
            <a:r>
              <a:rPr lang="en-US" err="1"/>
              <a:t>etc</a:t>
            </a:r>
            <a:endParaRPr lang="en-US"/>
          </a:p>
          <a:p>
            <a:r>
              <a:rPr lang="en-US"/>
              <a:t>Free for Research Use</a:t>
            </a:r>
          </a:p>
        </p:txBody>
      </p:sp>
      <p:sp>
        <p:nvSpPr>
          <p:cNvPr id="4" name="TextBox 3"/>
          <p:cNvSpPr txBox="1"/>
          <p:nvPr/>
        </p:nvSpPr>
        <p:spPr>
          <a:xfrm>
            <a:off x="1600200" y="829330"/>
            <a:ext cx="70104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Philip J. Stone, Dexter C </a:t>
            </a:r>
            <a:r>
              <a:rPr kumimoji="0" lang="en-US" sz="1400" b="0" i="0" u="none" strike="noStrike" kern="1200" cap="none" spc="0" normalizeH="0" baseline="0" noProof="0" err="1">
                <a:ln>
                  <a:noFill/>
                </a:ln>
                <a:solidFill>
                  <a:srgbClr val="C2BC80">
                    <a:lumMod val="75000"/>
                  </a:srgbClr>
                </a:solidFill>
                <a:effectLst/>
                <a:uLnTx/>
                <a:uFillTx/>
                <a:latin typeface="Calibri" panose="020F0502020204030204"/>
                <a:ea typeface="ＭＳ Ｐゴシック" charset="0"/>
              </a:rPr>
              <a:t>Dunphy</a:t>
            </a: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 Marshall S. Smith, Daniel M. Ogilvie. 1966. The General Inquirer: A Computer Approach to Content Analysis. MIT Press</a:t>
            </a:r>
          </a:p>
        </p:txBody>
      </p:sp>
    </p:spTree>
    <p:extLst>
      <p:ext uri="{BB962C8B-B14F-4D97-AF65-F5344CB8AC3E}">
        <p14:creationId xmlns:p14="http://schemas.microsoft.com/office/powerpoint/2010/main" val="2094733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D1B-F7F0-DA44-8CEB-88F0EEE9FA92}"/>
              </a:ext>
            </a:extLst>
          </p:cNvPr>
          <p:cNvSpPr>
            <a:spLocks noGrp="1"/>
          </p:cNvSpPr>
          <p:nvPr>
            <p:ph type="title"/>
          </p:nvPr>
        </p:nvSpPr>
        <p:spPr>
          <a:xfrm>
            <a:off x="822960" y="119702"/>
            <a:ext cx="7787640" cy="680397"/>
          </a:xfrm>
        </p:spPr>
        <p:txBody>
          <a:bodyPr>
            <a:normAutofit/>
          </a:bodyPr>
          <a:lstStyle/>
          <a:p>
            <a:r>
              <a:rPr lang="en-US"/>
              <a:t>Using Lexicons in Sentiment Classification</a:t>
            </a:r>
          </a:p>
        </p:txBody>
      </p:sp>
      <p:sp>
        <p:nvSpPr>
          <p:cNvPr id="3" name="Content Placeholder 2">
            <a:extLst>
              <a:ext uri="{FF2B5EF4-FFF2-40B4-BE49-F238E27FC236}">
                <a16:creationId xmlns:a16="http://schemas.microsoft.com/office/drawing/2014/main" id="{AAE99731-5B0E-A04E-B272-8AE19E3C011F}"/>
              </a:ext>
            </a:extLst>
          </p:cNvPr>
          <p:cNvSpPr>
            <a:spLocks noGrp="1"/>
          </p:cNvSpPr>
          <p:nvPr>
            <p:ph idx="1"/>
          </p:nvPr>
        </p:nvSpPr>
        <p:spPr>
          <a:xfrm>
            <a:off x="822960" y="1200150"/>
            <a:ext cx="7863840" cy="3733800"/>
          </a:xfrm>
        </p:spPr>
        <p:txBody>
          <a:bodyPr>
            <a:normAutofit/>
          </a:bodyPr>
          <a:lstStyle/>
          <a:p>
            <a:pPr marL="0" indent="0">
              <a:buNone/>
            </a:pPr>
            <a:r>
              <a:rPr lang="en-US" b="1" dirty="0"/>
              <a:t>Add a feature </a:t>
            </a:r>
            <a:r>
              <a:rPr lang="en-US" dirty="0"/>
              <a:t>that gets a count whenever a word from the lexicon occurs</a:t>
            </a:r>
          </a:p>
          <a:p>
            <a:pPr lvl="1"/>
            <a:r>
              <a:rPr lang="en-US" dirty="0"/>
              <a:t>E.g., a feature called "</a:t>
            </a:r>
            <a:r>
              <a:rPr lang="en-US" b="1" dirty="0"/>
              <a:t>this word occurs in the positive lexicon</a:t>
            </a:r>
            <a:r>
              <a:rPr lang="en-US" dirty="0"/>
              <a:t>" or "</a:t>
            </a:r>
            <a:r>
              <a:rPr lang="en-US" b="1" dirty="0"/>
              <a:t>this word occurs in the negative lexicon</a:t>
            </a:r>
            <a:r>
              <a:rPr lang="en-US" dirty="0"/>
              <a:t>"</a:t>
            </a:r>
          </a:p>
          <a:p>
            <a:pPr marL="0" indent="0">
              <a:buNone/>
            </a:pPr>
            <a:r>
              <a:rPr lang="en-US" dirty="0"/>
              <a:t>Now all positive words (</a:t>
            </a:r>
            <a:r>
              <a:rPr lang="en-US" i="1" dirty="0"/>
              <a:t>good, great, beautiful, wonderful</a:t>
            </a:r>
            <a:r>
              <a:rPr lang="en-US" dirty="0"/>
              <a:t>) or negative words count for that feature.</a:t>
            </a:r>
          </a:p>
          <a:p>
            <a:pPr marL="0" indent="0">
              <a:buNone/>
            </a:pPr>
            <a:r>
              <a:rPr lang="en-US" dirty="0"/>
              <a:t>Using 1-2 features isn't as good as using all the words.</a:t>
            </a:r>
          </a:p>
          <a:p>
            <a:pPr lvl="1">
              <a:buFont typeface="Arial" panose="020B0604020202020204" pitchFamily="34" charset="0"/>
              <a:buChar char="•"/>
            </a:pPr>
            <a:r>
              <a:rPr lang="en-US" dirty="0"/>
              <a:t>But when training data is sparse or not representative of the test set, dense lexicon features can help</a:t>
            </a:r>
          </a:p>
        </p:txBody>
      </p:sp>
    </p:spTree>
    <p:extLst>
      <p:ext uri="{BB962C8B-B14F-4D97-AF65-F5344CB8AC3E}">
        <p14:creationId xmlns:p14="http://schemas.microsoft.com/office/powerpoint/2010/main" val="1037598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22960" y="119702"/>
            <a:ext cx="7863840" cy="680397"/>
          </a:xfrm>
        </p:spPr>
        <p:txBody>
          <a:bodyPr>
            <a:normAutofit/>
          </a:bodyPr>
          <a:lstStyle/>
          <a:p>
            <a:r>
              <a:rPr lang="en-GB"/>
              <a:t>Na</a:t>
            </a:r>
            <a:r>
              <a:rPr lang="fr-FR"/>
              <a:t>i</a:t>
            </a:r>
            <a:r>
              <a:rPr lang="en-GB" err="1"/>
              <a:t>ve</a:t>
            </a:r>
            <a:r>
              <a:rPr lang="en-GB"/>
              <a:t> Bayes in Other tasks: Spam Filtering</a:t>
            </a:r>
            <a:endParaRPr lang="en-US"/>
          </a:p>
        </p:txBody>
      </p:sp>
      <p:sp>
        <p:nvSpPr>
          <p:cNvPr id="74755" name="Rectangle 3"/>
          <p:cNvSpPr>
            <a:spLocks noGrp="1" noChangeArrowheads="1"/>
          </p:cNvSpPr>
          <p:nvPr>
            <p:ph idx="1"/>
          </p:nvPr>
        </p:nvSpPr>
        <p:spPr/>
        <p:txBody>
          <a:bodyPr>
            <a:normAutofit/>
          </a:bodyPr>
          <a:lstStyle/>
          <a:p>
            <a:r>
              <a:rPr lang="en-US" dirty="0" err="1">
                <a:latin typeface="Calibri" charset="0"/>
              </a:rPr>
              <a:t>SpamAssassin</a:t>
            </a:r>
            <a:r>
              <a:rPr lang="en-US" dirty="0">
                <a:latin typeface="Calibri" charset="0"/>
              </a:rPr>
              <a:t> Features:</a:t>
            </a:r>
          </a:p>
          <a:p>
            <a:pPr lvl="1"/>
            <a:r>
              <a:rPr lang="en-US" dirty="0"/>
              <a:t>Mentions millions of (dollar) ((dollar) NN,NNN,NNN.NN)</a:t>
            </a:r>
          </a:p>
          <a:p>
            <a:pPr lvl="1"/>
            <a:r>
              <a:rPr lang="en-US" dirty="0"/>
              <a:t>From: starts with many numbers</a:t>
            </a:r>
          </a:p>
          <a:p>
            <a:pPr lvl="1"/>
            <a:r>
              <a:rPr lang="en-US" dirty="0"/>
              <a:t>Subject is all capitals</a:t>
            </a:r>
          </a:p>
          <a:p>
            <a:pPr lvl="1"/>
            <a:r>
              <a:rPr lang="en-US" dirty="0"/>
              <a:t>HTML has a low ratio of text to image area</a:t>
            </a:r>
          </a:p>
          <a:p>
            <a:pPr lvl="1"/>
            <a:r>
              <a:rPr lang="en-US" dirty="0"/>
              <a:t>"One hundred percent guaranteed"</a:t>
            </a:r>
          </a:p>
          <a:p>
            <a:pPr lvl="1"/>
            <a:r>
              <a:rPr lang="en-US" dirty="0"/>
              <a:t>Claims you can be removed from the list</a:t>
            </a:r>
          </a:p>
        </p:txBody>
      </p:sp>
    </p:spTree>
    <p:extLst>
      <p:ext uri="{BB962C8B-B14F-4D97-AF65-F5344CB8AC3E}">
        <p14:creationId xmlns:p14="http://schemas.microsoft.com/office/powerpoint/2010/main" val="253333283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BA52-C719-7A42-B104-02333736E857}"/>
              </a:ext>
            </a:extLst>
          </p:cNvPr>
          <p:cNvSpPr>
            <a:spLocks noGrp="1"/>
          </p:cNvSpPr>
          <p:nvPr>
            <p:ph type="title"/>
          </p:nvPr>
        </p:nvSpPr>
        <p:spPr/>
        <p:txBody>
          <a:bodyPr/>
          <a:lstStyle/>
          <a:p>
            <a:r>
              <a:rPr lang="en-US" dirty="0"/>
              <a:t>Naive Bayes in Language ID</a:t>
            </a:r>
          </a:p>
        </p:txBody>
      </p:sp>
      <p:sp>
        <p:nvSpPr>
          <p:cNvPr id="3" name="Content Placeholder 2">
            <a:extLst>
              <a:ext uri="{FF2B5EF4-FFF2-40B4-BE49-F238E27FC236}">
                <a16:creationId xmlns:a16="http://schemas.microsoft.com/office/drawing/2014/main" id="{2AFD6DDC-A934-4B4E-92C9-499ADAEF0BDF}"/>
              </a:ext>
            </a:extLst>
          </p:cNvPr>
          <p:cNvSpPr>
            <a:spLocks noGrp="1"/>
          </p:cNvSpPr>
          <p:nvPr>
            <p:ph idx="1"/>
          </p:nvPr>
        </p:nvSpPr>
        <p:spPr>
          <a:xfrm>
            <a:off x="822960" y="1200150"/>
            <a:ext cx="8092440" cy="3429000"/>
          </a:xfrm>
        </p:spPr>
        <p:txBody>
          <a:bodyPr/>
          <a:lstStyle/>
          <a:p>
            <a:r>
              <a:rPr lang="en-US" dirty="0"/>
              <a:t>Determining what language a piece of text is written in.</a:t>
            </a:r>
          </a:p>
          <a:p>
            <a:pPr marL="0" indent="0">
              <a:buNone/>
            </a:pPr>
            <a:r>
              <a:rPr lang="en-US" dirty="0"/>
              <a:t>Features based on character n-grams do very well</a:t>
            </a:r>
          </a:p>
          <a:p>
            <a:r>
              <a:rPr lang="en-US" dirty="0"/>
              <a:t>Important to train on lots of varieties of each language</a:t>
            </a:r>
          </a:p>
          <a:p>
            <a:pPr marL="396875" lvl="1" indent="0">
              <a:buNone/>
            </a:pPr>
            <a:r>
              <a:rPr lang="en-US" dirty="0"/>
              <a:t>(e.g., American English varieties like African-American English, or English varieties around the world like Indian English)</a:t>
            </a:r>
          </a:p>
          <a:p>
            <a:pPr marL="0" indent="0">
              <a:buNone/>
            </a:pPr>
            <a:endParaRPr lang="en-US" dirty="0"/>
          </a:p>
        </p:txBody>
      </p:sp>
    </p:spTree>
    <p:extLst>
      <p:ext uri="{BB962C8B-B14F-4D97-AF65-F5344CB8AC3E}">
        <p14:creationId xmlns:p14="http://schemas.microsoft.com/office/powerpoint/2010/main" val="3670544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charset="0"/>
              </a:rPr>
              <a:t>Very Fast, low storage requirements</a:t>
            </a:r>
          </a:p>
          <a:p>
            <a:pPr marL="228600" indent="-228600"/>
            <a:r>
              <a:rPr lang="en-US" dirty="0">
                <a:latin typeface="Calibri" charset="0"/>
              </a:rPr>
              <a:t>Work well with very small amounts of training data</a:t>
            </a:r>
          </a:p>
          <a:p>
            <a:pPr marL="228600" indent="-228600"/>
            <a:r>
              <a:rPr lang="en-US" dirty="0">
                <a:latin typeface="Calibri" charset="0"/>
              </a:rPr>
              <a:t>Robust to Irrelevant Features</a:t>
            </a:r>
          </a:p>
          <a:p>
            <a:pPr marL="571500" lvl="1" indent="-165100">
              <a:lnSpc>
                <a:spcPct val="90000"/>
              </a:lnSpc>
              <a:buFont typeface="Wingdings" charset="2"/>
              <a:buNone/>
            </a:pPr>
            <a:r>
              <a:rPr lang="en-US" dirty="0">
                <a:latin typeface="Calibri" charset="0"/>
              </a:rPr>
              <a:t>	</a:t>
            </a:r>
            <a:r>
              <a:rPr lang="en-US" sz="1800" dirty="0">
                <a:latin typeface="Calibri" charset="0"/>
              </a:rPr>
              <a:t>Irrelevant Features cancel each other without affecting results</a:t>
            </a:r>
          </a:p>
          <a:p>
            <a:pPr marL="228600" indent="-228600"/>
            <a:r>
              <a:rPr lang="en-US" dirty="0">
                <a:latin typeface="Calibri" charset="0"/>
              </a:rPr>
              <a:t>Very good in domains with many equally important features</a:t>
            </a:r>
          </a:p>
          <a:p>
            <a:pPr marL="571500" lvl="1" indent="-165100">
              <a:buFont typeface="Wingdings" charset="2"/>
              <a:buNone/>
            </a:pPr>
            <a:r>
              <a:rPr lang="en-US" dirty="0">
                <a:latin typeface="Calibri" charset="0"/>
              </a:rPr>
              <a:t>	</a:t>
            </a:r>
            <a:r>
              <a:rPr lang="en-US" sz="1800" dirty="0">
                <a:latin typeface="Calibri" charset="0"/>
              </a:rPr>
              <a:t>Decision Trees suffer from </a:t>
            </a:r>
            <a:r>
              <a:rPr lang="en-US" sz="1800" i="1" dirty="0">
                <a:latin typeface="Calibri" charset="0"/>
              </a:rPr>
              <a:t>fragmentation</a:t>
            </a:r>
            <a:r>
              <a:rPr lang="en-US" sz="1800" dirty="0">
                <a:latin typeface="Calibri" charset="0"/>
              </a:rPr>
              <a:t> in such cases – especially if little data</a:t>
            </a:r>
          </a:p>
          <a:p>
            <a:pPr marL="228600" indent="-228600"/>
            <a:r>
              <a:rPr lang="en-US" dirty="0">
                <a:latin typeface="Calibri" charset="0"/>
              </a:rPr>
              <a:t>Optimal if the independence assumptions hold: </a:t>
            </a:r>
            <a:r>
              <a:rPr lang="en-US" sz="2000" dirty="0">
                <a:latin typeface="Calibri" charset="0"/>
              </a:rPr>
              <a:t>If assumed independence is correct, then it is the Bayes Optimal Classifier for problem</a:t>
            </a:r>
            <a:endParaRPr lang="en-US" dirty="0">
              <a:latin typeface="Calibri" charset="0"/>
            </a:endParaRPr>
          </a:p>
          <a:p>
            <a:pPr marL="228600" indent="-228600"/>
            <a:r>
              <a:rPr lang="en-US" dirty="0">
                <a:latin typeface="Calibri" charset="0"/>
              </a:rPr>
              <a:t>A good dependable baseline for text classification</a:t>
            </a:r>
          </a:p>
          <a:p>
            <a:pPr marL="571500" lvl="1"/>
            <a:r>
              <a:rPr lang="en-US" sz="2400" b="1" dirty="0">
                <a:solidFill>
                  <a:srgbClr val="FF0000"/>
                </a:solidFill>
                <a:latin typeface="Calibri" charset="0"/>
              </a:rPr>
              <a:t>But we will see other classifiers that give better accuracy</a:t>
            </a:r>
          </a:p>
          <a:p>
            <a:pPr marL="228600" indent="-228600"/>
            <a:endParaRPr lang="en-US" dirty="0">
              <a:latin typeface="Calibri" charset="0"/>
            </a:endParaRPr>
          </a:p>
        </p:txBody>
      </p:sp>
      <p:sp>
        <p:nvSpPr>
          <p:cNvPr id="2" name="TextBox 1">
            <a:extLst>
              <a:ext uri="{FF2B5EF4-FFF2-40B4-BE49-F238E27FC236}">
                <a16:creationId xmlns:a16="http://schemas.microsoft.com/office/drawing/2014/main" id="{0EC57DD6-3907-6941-BD6D-5EBA23435C74}"/>
              </a:ext>
            </a:extLst>
          </p:cNvPr>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Slide from Chris Manning</a:t>
            </a:r>
          </a:p>
        </p:txBody>
      </p:sp>
    </p:spTree>
    <p:extLst>
      <p:ext uri="{BB962C8B-B14F-4D97-AF65-F5344CB8AC3E}">
        <p14:creationId xmlns:p14="http://schemas.microsoft.com/office/powerpoint/2010/main" val="1588576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836566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6371313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extLst>
      <p:ext uri="{BB962C8B-B14F-4D97-AF65-F5344CB8AC3E}">
        <p14:creationId xmlns:p14="http://schemas.microsoft.com/office/powerpoint/2010/main" val="23202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p>
          <a:p>
            <a:pPr lvl="1"/>
            <a:r>
              <a:rPr lang="en-US" sz="2400" dirty="0"/>
              <a:t>URL, email address, dictionaries, network features</a:t>
            </a:r>
          </a:p>
          <a:p>
            <a:r>
              <a:rPr lang="en-US" sz="2800" dirty="0"/>
              <a:t>But if, as in the previous slides</a:t>
            </a:r>
          </a:p>
          <a:p>
            <a:pPr lvl="1"/>
            <a:r>
              <a:rPr lang="en-US" sz="2400" dirty="0"/>
              <a:t>We use </a:t>
            </a:r>
            <a:r>
              <a:rPr lang="en-US" sz="2400" b="1" dirty="0"/>
              <a:t>only</a:t>
            </a:r>
            <a:r>
              <a:rPr lang="en-US" sz="2400" dirty="0"/>
              <a:t> word features </a:t>
            </a:r>
          </a:p>
          <a:p>
            <a:pPr lvl="1"/>
            <a:r>
              <a:rPr lang="en-US" sz="2400" dirty="0"/>
              <a:t>we use </a:t>
            </a:r>
            <a:r>
              <a:rPr lang="en-US" sz="2400" b="1" dirty="0"/>
              <a:t>all</a:t>
            </a:r>
            <a:r>
              <a:rPr lang="en-US" sz="2400" dirty="0"/>
              <a:t> of the words in the text (not a subset)</a:t>
            </a:r>
          </a:p>
          <a:p>
            <a:r>
              <a:rPr lang="en-US" sz="2800" dirty="0"/>
              <a:t>Then </a:t>
            </a:r>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58</a:t>
            </a:fld>
            <a:endParaRPr lang="en-US"/>
          </a:p>
        </p:txBody>
      </p:sp>
    </p:spTree>
    <p:extLst>
      <p:ext uri="{BB962C8B-B14F-4D97-AF65-F5344CB8AC3E}">
        <p14:creationId xmlns:p14="http://schemas.microsoft.com/office/powerpoint/2010/main" val="363664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Each class = a unigram language model</a:t>
            </a:r>
          </a:p>
        </p:txBody>
      </p:sp>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a:latin typeface="Calibri"/>
                <a:ea typeface="ＭＳ Ｐゴシック" charset="0"/>
                <a:cs typeface="Calibri"/>
              </a:rPr>
              <a:t>Assigning each word: P(word | c)</a:t>
            </a:r>
          </a:p>
          <a:p>
            <a:pPr eaLnBrk="1" hangingPunct="1"/>
            <a:r>
              <a:rPr lang="en-US" dirty="0">
                <a:latin typeface="Calibri"/>
                <a:ea typeface="ＭＳ Ｐゴシック" charset="0"/>
                <a:cs typeface="Calibri"/>
              </a:rPr>
              <a:t>Assigning each sentence: P(</a:t>
            </a:r>
            <a:r>
              <a:rPr lang="en-US" dirty="0" err="1">
                <a:latin typeface="Calibri"/>
                <a:ea typeface="ＭＳ Ｐゴシック" charset="0"/>
                <a:cs typeface="Calibri"/>
              </a:rPr>
              <a:t>s|c</a:t>
            </a:r>
            <a:r>
              <a:rPr lang="en-US" dirty="0">
                <a:latin typeface="Calibri"/>
                <a:ea typeface="ＭＳ Ｐゴシック" charset="0"/>
                <a:cs typeface="Calibri"/>
              </a:rPr>
              <a:t>)=</a:t>
            </a:r>
            <a:r>
              <a:rPr lang="en-US" dirty="0" err="1">
                <a:latin typeface="Symbol" charset="2"/>
                <a:ea typeface="ＭＳ Ｐゴシック" charset="0"/>
                <a:cs typeface="Symbol" charset="2"/>
              </a:rPr>
              <a:t>Π</a:t>
            </a:r>
            <a:r>
              <a:rPr lang="en-US" dirty="0">
                <a:latin typeface="Calibri"/>
                <a:ea typeface="ＭＳ Ｐゴシック" charset="0"/>
                <a:cs typeface="Calibri"/>
              </a:rPr>
              <a:t> P(</a:t>
            </a:r>
            <a:r>
              <a:rPr lang="en-US" dirty="0" err="1">
                <a:latin typeface="Calibri"/>
                <a:ea typeface="ＭＳ Ｐゴシック" charset="0"/>
                <a:cs typeface="Calibri"/>
              </a:rPr>
              <a:t>word|c</a:t>
            </a:r>
            <a:r>
              <a:rPr lang="en-US" dirty="0">
                <a:latin typeface="Calibri"/>
                <a:ea typeface="ＭＳ Ｐゴシック" charset="0"/>
                <a:cs typeface="Calibri"/>
              </a:rPr>
              <a:t>)</a:t>
            </a:r>
          </a:p>
        </p:txBody>
      </p:sp>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0.1	I</a:t>
            </a:r>
          </a:p>
          <a:p>
            <a:pPr eaLnBrk="1" hangingPunct="1">
              <a:spcBef>
                <a:spcPct val="50000"/>
              </a:spcBef>
            </a:pPr>
            <a:r>
              <a:rPr lang="en-US" sz="2000" dirty="0">
                <a:latin typeface="Calibri"/>
                <a:cs typeface="Calibri"/>
              </a:rPr>
              <a:t>0.1	love</a:t>
            </a:r>
          </a:p>
          <a:p>
            <a:pPr eaLnBrk="1" hangingPunct="1">
              <a:spcBef>
                <a:spcPct val="50000"/>
              </a:spcBef>
            </a:pPr>
            <a:r>
              <a:rPr lang="en-US" sz="2000" dirty="0">
                <a:latin typeface="Calibri"/>
                <a:cs typeface="Calibri"/>
              </a:rPr>
              <a:t>0.01	this</a:t>
            </a:r>
          </a:p>
          <a:p>
            <a:pPr eaLnBrk="1" hangingPunct="1">
              <a:spcBef>
                <a:spcPct val="50000"/>
              </a:spcBef>
            </a:pPr>
            <a:r>
              <a:rPr lang="en-US" sz="2000" dirty="0">
                <a:latin typeface="Calibri"/>
                <a:cs typeface="Calibri"/>
              </a:rPr>
              <a:t>0.05	fun</a:t>
            </a:r>
          </a:p>
          <a:p>
            <a:pPr eaLnBrk="1" hangingPunct="1">
              <a:spcBef>
                <a:spcPct val="50000"/>
              </a:spcBef>
            </a:pPr>
            <a:r>
              <a:rPr lang="en-US" sz="2000" dirty="0">
                <a:latin typeface="Calibri"/>
                <a:cs typeface="Calibri"/>
              </a:rPr>
              <a:t>0.1	film</a:t>
            </a: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I</a:t>
            </a:r>
          </a:p>
        </p:txBody>
      </p:sp>
      <p:sp>
        <p:nvSpPr>
          <p:cNvPr id="753670" name="Text Box 6"/>
          <p:cNvSpPr txBox="1">
            <a:spLocks noChangeArrowheads="1"/>
          </p:cNvSpPr>
          <p:nvPr/>
        </p:nvSpPr>
        <p:spPr bwMode="auto">
          <a:xfrm>
            <a:off x="4419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love</a:t>
            </a:r>
          </a:p>
        </p:txBody>
      </p:sp>
      <p:sp>
        <p:nvSpPr>
          <p:cNvPr id="753671" name="Text Box 7"/>
          <p:cNvSpPr txBox="1">
            <a:spLocks noChangeArrowheads="1"/>
          </p:cNvSpPr>
          <p:nvPr/>
        </p:nvSpPr>
        <p:spPr bwMode="auto">
          <a:xfrm>
            <a:off x="52578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this</a:t>
            </a:r>
          </a:p>
        </p:txBody>
      </p:sp>
      <p:sp>
        <p:nvSpPr>
          <p:cNvPr id="753672" name="Text Box 8"/>
          <p:cNvSpPr txBox="1">
            <a:spLocks noChangeArrowheads="1"/>
          </p:cNvSpPr>
          <p:nvPr/>
        </p:nvSpPr>
        <p:spPr bwMode="auto">
          <a:xfrm>
            <a:off x="6324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fun</a:t>
            </a:r>
          </a:p>
        </p:txBody>
      </p:sp>
      <p:sp>
        <p:nvSpPr>
          <p:cNvPr id="753673" name="Text Box 9"/>
          <p:cNvSpPr txBox="1">
            <a:spLocks noChangeArrowheads="1"/>
          </p:cNvSpPr>
          <p:nvPr/>
        </p:nvSpPr>
        <p:spPr bwMode="auto">
          <a:xfrm>
            <a:off x="7086600" y="27432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film</a:t>
            </a: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1" name="Text Box 17"/>
          <p:cNvSpPr txBox="1">
            <a:spLocks noChangeArrowheads="1"/>
          </p:cNvSpPr>
          <p:nvPr/>
        </p:nvSpPr>
        <p:spPr bwMode="auto">
          <a:xfrm>
            <a:off x="4419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2" name="Text Box 18"/>
          <p:cNvSpPr txBox="1">
            <a:spLocks noChangeArrowheads="1"/>
          </p:cNvSpPr>
          <p:nvPr/>
        </p:nvSpPr>
        <p:spPr bwMode="auto">
          <a:xfrm>
            <a:off x="52578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.05</a:t>
            </a:r>
          </a:p>
        </p:txBody>
      </p:sp>
      <p:sp>
        <p:nvSpPr>
          <p:cNvPr id="753683" name="Text Box 19"/>
          <p:cNvSpPr txBox="1">
            <a:spLocks noChangeArrowheads="1"/>
          </p:cNvSpPr>
          <p:nvPr/>
        </p:nvSpPr>
        <p:spPr bwMode="auto">
          <a:xfrm>
            <a:off x="6324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0.01</a:t>
            </a:r>
          </a:p>
        </p:txBody>
      </p:sp>
      <p:sp>
        <p:nvSpPr>
          <p:cNvPr id="753684" name="Text Box 20"/>
          <p:cNvSpPr txBox="1">
            <a:spLocks noChangeArrowheads="1"/>
          </p:cNvSpPr>
          <p:nvPr/>
        </p:nvSpPr>
        <p:spPr bwMode="auto">
          <a:xfrm>
            <a:off x="7086600" y="33147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46096" name="Text Box 24"/>
          <p:cNvSpPr txBox="1">
            <a:spLocks noChangeArrowheads="1"/>
          </p:cNvSpPr>
          <p:nvPr/>
        </p:nvSpPr>
        <p:spPr bwMode="auto">
          <a:xfrm>
            <a:off x="609600" y="222885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Class </a:t>
            </a:r>
            <a:r>
              <a:rPr lang="en-US" i="1" dirty="0" err="1">
                <a:latin typeface="Calibri"/>
                <a:cs typeface="Calibri"/>
              </a:rPr>
              <a:t>pos</a:t>
            </a:r>
            <a:endParaRPr lang="en-US" i="1" dirty="0">
              <a:latin typeface="Calibri"/>
              <a:cs typeface="Calibri"/>
            </a:endParaRPr>
          </a:p>
        </p:txBody>
      </p:sp>
      <p:sp>
        <p:nvSpPr>
          <p:cNvPr id="753689" name="Text Box 25"/>
          <p:cNvSpPr txBox="1">
            <a:spLocks noChangeArrowheads="1"/>
          </p:cNvSpPr>
          <p:nvPr/>
        </p:nvSpPr>
        <p:spPr bwMode="auto">
          <a:xfrm>
            <a:off x="5791200" y="4457700"/>
            <a:ext cx="297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a:t>
            </a:r>
            <a:r>
              <a:rPr lang="en-US" dirty="0" err="1">
                <a:latin typeface="Calibri"/>
                <a:cs typeface="Calibri"/>
              </a:rPr>
              <a:t>pos</a:t>
            </a:r>
            <a:r>
              <a:rPr lang="en-US" dirty="0">
                <a:latin typeface="Calibri"/>
                <a:cs typeface="Calibri"/>
              </a:rPr>
              <a:t>) = 0.0000005 </a:t>
            </a:r>
          </a:p>
        </p:txBody>
      </p:sp>
      <p:sp>
        <p:nvSpPr>
          <p:cNvPr id="46098" name="TextBox 26"/>
          <p:cNvSpPr txBox="1">
            <a:spLocks noChangeArrowheads="1"/>
          </p:cNvSpPr>
          <p:nvPr/>
        </p:nvSpPr>
        <p:spPr bwMode="auto">
          <a:xfrm>
            <a:off x="7620001" y="-67479"/>
            <a:ext cx="103916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latin typeface="Calibri"/>
                <a:cs typeface="Calibri"/>
              </a:rPr>
              <a:t>Sec.13.2.1</a:t>
            </a:r>
          </a:p>
        </p:txBody>
      </p:sp>
    </p:spTree>
    <p:extLst>
      <p:ext uri="{BB962C8B-B14F-4D97-AF65-F5344CB8AC3E}">
        <p14:creationId xmlns:p14="http://schemas.microsoft.com/office/powerpoint/2010/main" val="63898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p>
        </p:txBody>
      </p:sp>
      <p:sp>
        <p:nvSpPr>
          <p:cNvPr id="23555" name="Rectangle 3"/>
          <p:cNvSpPr>
            <a:spLocks noGrp="1" noChangeArrowheads="1"/>
          </p:cNvSpPr>
          <p:nvPr>
            <p:ph sz="quarter" idx="1"/>
          </p:nvPr>
        </p:nvSpPr>
        <p:spPr>
          <a:xfrm>
            <a:off x="914400" y="1428750"/>
            <a:ext cx="7467600" cy="3714750"/>
          </a:xfrm>
        </p:spPr>
        <p:txBody>
          <a:bodyPr/>
          <a:lstStyle/>
          <a:p>
            <a:r>
              <a:rPr lang="en-US" sz="2800" dirty="0">
                <a:latin typeface="Calibri" charset="0"/>
              </a:rPr>
              <a:t>Assigning subject categories, topics, or genres</a:t>
            </a:r>
          </a:p>
          <a:p>
            <a:r>
              <a:rPr lang="en-US" sz="2800" dirty="0">
                <a:latin typeface="Calibri" charset="0"/>
              </a:rPr>
              <a:t>Spam detection</a:t>
            </a:r>
          </a:p>
          <a:p>
            <a:r>
              <a:rPr lang="en-US" sz="2800" dirty="0">
                <a:latin typeface="Calibri" charset="0"/>
              </a:rPr>
              <a:t>Authorship identification</a:t>
            </a:r>
          </a:p>
          <a:p>
            <a:r>
              <a:rPr lang="en-US" sz="2800" dirty="0">
                <a:latin typeface="Calibri" charset="0"/>
              </a:rPr>
              <a:t>Age/gender identification</a:t>
            </a:r>
          </a:p>
          <a:p>
            <a:r>
              <a:rPr lang="en-US" sz="2800" dirty="0">
                <a:latin typeface="Calibri" charset="0"/>
              </a:rPr>
              <a:t>Language Identification</a:t>
            </a:r>
          </a:p>
          <a:p>
            <a:r>
              <a:rPr lang="en-US" sz="2800" dirty="0">
                <a:latin typeface="Calibri" charset="0"/>
              </a:rPr>
              <a:t>Sentiment analysis</a:t>
            </a:r>
          </a:p>
          <a:p>
            <a:r>
              <a:rPr lang="en-US" sz="2800" dirty="0">
                <a:latin typeface="Calibri" charset="0"/>
              </a:rPr>
              <a:t>…</a:t>
            </a:r>
          </a:p>
        </p:txBody>
      </p:sp>
    </p:spTree>
    <p:extLst>
      <p:ext uri="{BB962C8B-B14F-4D97-AF65-F5344CB8AC3E}">
        <p14:creationId xmlns:p14="http://schemas.microsoft.com/office/powerpoint/2010/main" val="242309653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Na</a:t>
            </a:r>
            <a:r>
              <a:rPr lang="fr-FR" dirty="0" err="1">
                <a:latin typeface="Calibri" charset="0"/>
                <a:ea typeface="ＭＳ Ｐゴシック" charset="0"/>
                <a:cs typeface="ＭＳ Ｐゴシック" charset="0"/>
              </a:rPr>
              <a:t>ï</a:t>
            </a:r>
            <a:r>
              <a:rPr lang="en-US" dirty="0" err="1">
                <a:latin typeface="Calibri" charset="0"/>
                <a:ea typeface="ＭＳ Ｐゴシック" charset="0"/>
                <a:cs typeface="ＭＳ Ｐゴシック" charset="0"/>
              </a:rPr>
              <a:t>ve</a:t>
            </a:r>
            <a:r>
              <a:rPr lang="en-US" dirty="0">
                <a:latin typeface="Calibri" charset="0"/>
                <a:ea typeface="ＭＳ Ｐゴシック" charset="0"/>
                <a:cs typeface="ＭＳ Ｐゴシック" charset="0"/>
              </a:rPr>
              <a:t> Bayes as a Language Model</a:t>
            </a: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a:ea typeface="ＭＳ Ｐゴシック" charset="0"/>
                <a:cs typeface="Calibri"/>
              </a:rPr>
              <a:t>Which class assigns the higher probability to s?</a:t>
            </a:r>
          </a:p>
        </p:txBody>
      </p:sp>
      <p:sp>
        <p:nvSpPr>
          <p:cNvPr id="47107" name="Text Box 4"/>
          <p:cNvSpPr txBox="1">
            <a:spLocks noChangeArrowheads="1"/>
          </p:cNvSpPr>
          <p:nvPr/>
        </p:nvSpPr>
        <p:spPr bwMode="auto">
          <a:xfrm>
            <a:off x="381000" y="2628900"/>
            <a:ext cx="24384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a:t>
            </a:r>
            <a:r>
              <a:rPr lang="en-US" dirty="0" err="1">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0"/>
            <a:ext cx="1600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4" name="Group 21"/>
          <p:cNvGrpSpPr>
            <a:grpSpLocks/>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0.01</a:t>
              </a: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0.05</a:t>
              </a: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0.1</a:t>
              </a: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0.001</a:t>
              </a: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0.01</a:t>
              </a: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0.005</a:t>
              </a: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0.2</a:t>
              </a:r>
            </a:p>
          </p:txBody>
        </p:sp>
      </p:grpSp>
      <p:sp>
        <p:nvSpPr>
          <p:cNvPr id="754720" name="Text Box 32"/>
          <p:cNvSpPr txBox="1">
            <a:spLocks noChangeArrowheads="1"/>
          </p:cNvSpPr>
          <p:nvPr/>
        </p:nvSpPr>
        <p:spPr bwMode="auto">
          <a:xfrm>
            <a:off x="5410200" y="4286250"/>
            <a:ext cx="2895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a:solidFill>
                  <a:srgbClr val="008000"/>
                </a:solidFill>
                <a:latin typeface="Calibri"/>
                <a:cs typeface="Calibri"/>
              </a:rPr>
              <a:t>pos</a:t>
            </a:r>
            <a:r>
              <a:rPr lang="en-US" dirty="0">
                <a:latin typeface="Calibri"/>
                <a:cs typeface="Calibri"/>
              </a:rPr>
              <a:t>)  &gt;  P(</a:t>
            </a:r>
            <a:r>
              <a:rPr lang="en-US" dirty="0" err="1">
                <a:latin typeface="Calibri"/>
                <a:cs typeface="Calibri"/>
              </a:rPr>
              <a:t>s|</a:t>
            </a:r>
            <a:r>
              <a:rPr lang="en-US" dirty="0" err="1">
                <a:solidFill>
                  <a:srgbClr val="FF0000"/>
                </a:solidFill>
                <a:latin typeface="Calibri"/>
                <a:cs typeface="Calibri"/>
              </a:rPr>
              <a:t>neg</a:t>
            </a:r>
            <a:r>
              <a:rPr lang="en-US" dirty="0">
                <a:latin typeface="Calibri"/>
                <a:cs typeface="Calibri"/>
              </a:rPr>
              <a:t>)</a:t>
            </a:r>
          </a:p>
        </p:txBody>
      </p:sp>
      <p:sp>
        <p:nvSpPr>
          <p:cNvPr id="47115" name="Text Box 33"/>
          <p:cNvSpPr txBox="1">
            <a:spLocks noChangeArrowheads="1"/>
          </p:cNvSpPr>
          <p:nvPr/>
        </p:nvSpPr>
        <p:spPr bwMode="auto">
          <a:xfrm>
            <a:off x="2574925" y="2513410"/>
            <a:ext cx="1545565" cy="23750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47116" name="TextBox 34"/>
          <p:cNvSpPr txBox="1">
            <a:spLocks noChangeArrowheads="1"/>
          </p:cNvSpPr>
          <p:nvPr/>
        </p:nvSpPr>
        <p:spPr bwMode="auto">
          <a:xfrm>
            <a:off x="7620001" y="-67479"/>
            <a:ext cx="122832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Sec.13.2.1</a:t>
            </a:r>
          </a:p>
        </p:txBody>
      </p:sp>
    </p:spTree>
    <p:extLst>
      <p:ext uri="{BB962C8B-B14F-4D97-AF65-F5344CB8AC3E}">
        <p14:creationId xmlns:p14="http://schemas.microsoft.com/office/powerpoint/2010/main" val="235884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3480415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7295626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810000"/>
          </a:xfrm>
        </p:spPr>
        <p:txBody>
          <a:bodyPr>
            <a:normAutofit/>
          </a:bodyPr>
          <a:lstStyle/>
          <a:p>
            <a:pPr marL="0" indent="0">
              <a:buNone/>
            </a:pPr>
            <a:r>
              <a:rPr lang="en-US" sz="2600" dirty="0"/>
              <a:t>Let's first address binary classifiers:</a:t>
            </a:r>
          </a:p>
          <a:p>
            <a:pPr marL="576263" lvl="1" indent="-179388">
              <a:buFont typeface="Arial" panose="020B0604020202020204" pitchFamily="34" charset="0"/>
              <a:buChar char="•"/>
            </a:pPr>
            <a:r>
              <a:rPr lang="en-US" sz="2600" dirty="0"/>
              <a:t>Is this email spam? </a:t>
            </a:r>
          </a:p>
          <a:p>
            <a:pPr marL="508000" lvl="2" indent="0">
              <a:buNone/>
            </a:pPr>
            <a:r>
              <a:rPr lang="en-US" sz="1900" dirty="0">
                <a:solidFill>
                  <a:srgbClr val="0200FF"/>
                </a:solidFill>
              </a:rPr>
              <a:t>spam (+)</a:t>
            </a:r>
            <a:r>
              <a:rPr lang="en-US" sz="1900" dirty="0"/>
              <a:t>     or   </a:t>
            </a:r>
            <a:r>
              <a:rPr lang="en-US" sz="1900" dirty="0">
                <a:solidFill>
                  <a:srgbClr val="0200FF"/>
                </a:solidFill>
              </a:rPr>
              <a:t>not spam (-)</a:t>
            </a:r>
          </a:p>
          <a:p>
            <a:pPr marL="576263" lvl="1" indent="-179388">
              <a:buFont typeface="Arial" panose="020B0604020202020204" pitchFamily="34" charset="0"/>
              <a:buChar char="•"/>
            </a:pPr>
            <a:r>
              <a:rPr lang="en-US" sz="2600" dirty="0"/>
              <a:t>Is this post about Delicious Pie Company? </a:t>
            </a:r>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p>
          <a:p>
            <a:pPr marL="0" indent="0">
              <a:buNone/>
            </a:pPr>
            <a:r>
              <a:rPr lang="en-US" sz="2600" dirty="0"/>
              <a:t>We'll need to know</a:t>
            </a:r>
          </a:p>
          <a:p>
            <a:pPr marL="911225" lvl="1" indent="-514350">
              <a:buFont typeface="+mj-lt"/>
              <a:buAutoNum type="arabicPeriod"/>
            </a:pPr>
            <a:r>
              <a:rPr lang="en-US" sz="2600" dirty="0"/>
              <a:t>What did our classifier say about each email or post?</a:t>
            </a:r>
          </a:p>
          <a:p>
            <a:pPr marL="911225" lvl="1" indent="-514350">
              <a:buFont typeface="+mj-lt"/>
              <a:buAutoNum type="arabicPeriod"/>
            </a:pPr>
            <a:r>
              <a:rPr lang="en-US" sz="2600" dirty="0"/>
              <a:t>What should our classifier have said, i.e.,  the correct answer, usually as defined by humans ("gold label")</a:t>
            </a:r>
            <a:endParaRPr lang="en-US" sz="1900" dirty="0"/>
          </a:p>
          <a:p>
            <a:endParaRPr lang="en-US" dirty="0"/>
          </a:p>
        </p:txBody>
      </p:sp>
    </p:spTree>
    <p:extLst>
      <p:ext uri="{BB962C8B-B14F-4D97-AF65-F5344CB8AC3E}">
        <p14:creationId xmlns:p14="http://schemas.microsoft.com/office/powerpoint/2010/main" val="221149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885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45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doesn't work well when we're dealing with uncommon or imbalanced classes</a:t>
            </a:r>
          </a:p>
          <a:p>
            <a:pPr marL="0" indent="0">
              <a:buNone/>
            </a:pPr>
            <a:r>
              <a:rPr lang="en-US" sz="2600" dirty="0"/>
              <a:t>Suppose we look at 1,000,000 social media posts to find Delicious Pie-lovers (or haters)</a:t>
            </a:r>
          </a:p>
          <a:p>
            <a:pPr lvl="1">
              <a:buFont typeface="Arial" panose="020B0604020202020204" pitchFamily="34" charset="0"/>
              <a:buChar char="•"/>
            </a:pPr>
            <a:r>
              <a:rPr lang="en-US" sz="2200" dirty="0"/>
              <a:t>100 of them talk about our pie</a:t>
            </a:r>
          </a:p>
          <a:p>
            <a:pPr lvl="1">
              <a:buFont typeface="Arial" panose="020B0604020202020204" pitchFamily="34" charset="0"/>
              <a:buChar char="•"/>
            </a:pPr>
            <a:r>
              <a:rPr lang="en-US" sz="2200" dirty="0"/>
              <a:t>999,900 are posts about something unrelated</a:t>
            </a:r>
          </a:p>
          <a:p>
            <a:pPr marL="0" indent="0">
              <a:buNone/>
            </a:pPr>
            <a:r>
              <a:rPr lang="en-US" sz="2600" dirty="0"/>
              <a:t>Imagine the following simple classifier</a:t>
            </a:r>
          </a:p>
          <a:p>
            <a:pPr marL="0" indent="0">
              <a:buNone/>
            </a:pPr>
            <a:r>
              <a:rPr lang="en-US" sz="2600" dirty="0"/>
              <a:t>	</a:t>
            </a:r>
            <a:r>
              <a:rPr lang="en-US" sz="2600" dirty="0">
                <a:solidFill>
                  <a:srgbClr val="0200FF"/>
                </a:solidFill>
              </a:rPr>
              <a:t>Every post is "not about pie"</a:t>
            </a:r>
            <a:endParaRPr lang="en-US" sz="2600" dirty="0">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39813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re: pie posts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48A3BF-0CCE-1CEE-E64F-6FE4614C612B}"/>
              </a:ext>
            </a:extLst>
          </p:cNvPr>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p>
        </p:txBody>
      </p:sp>
    </p:spTree>
    <p:extLst>
      <p:ext uri="{BB962C8B-B14F-4D97-AF65-F5344CB8AC3E}">
        <p14:creationId xmlns:p14="http://schemas.microsoft.com/office/powerpoint/2010/main" val="14166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of our "nothing is pie" classifier</a:t>
            </a:r>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p>
          <a:p>
            <a:pPr marL="0" indent="0">
              <a:buNone/>
            </a:pPr>
            <a:r>
              <a:rPr lang="en-US" sz="2600" dirty="0">
                <a:effectLst/>
                <a:latin typeface="Calibri" panose="020F0502020204030204" pitchFamily="34" charset="0"/>
                <a:cs typeface="Calibri" panose="020F0502020204030204" pitchFamily="34" charset="0"/>
              </a:rPr>
              <a:t>	Which was our goal!</a:t>
            </a:r>
          </a:p>
          <a:p>
            <a:pPr marL="0" indent="0">
              <a:buNone/>
            </a:pPr>
            <a:r>
              <a:rPr lang="en-US" sz="2600" dirty="0">
                <a:latin typeface="Calibri" panose="020F0502020204030204" pitchFamily="34" charset="0"/>
                <a:cs typeface="Calibri" panose="020F0502020204030204" pitchFamily="34" charset="0"/>
              </a:rPr>
              <a:t>Accuracy doesn't work well for unbalanced classes </a:t>
            </a:r>
          </a:p>
          <a:p>
            <a:pPr marL="0" indent="0">
              <a:buNone/>
            </a:pPr>
            <a:r>
              <a:rPr lang="en-US" sz="2600" dirty="0">
                <a:latin typeface="Calibri" panose="020F0502020204030204" pitchFamily="34" charset="0"/>
                <a:cs typeface="Calibri" panose="020F0502020204030204" pitchFamily="34" charset="0"/>
              </a:rPr>
              <a:t>	Most tweets are not about pie!</a:t>
            </a: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5515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1676399" y="1047652"/>
            <a:ext cx="6652411" cy="2376618"/>
          </a:xfrm>
          <a:prstGeom prst="rect">
            <a:avLst/>
          </a:prstGeom>
        </p:spPr>
      </p:pic>
      <p:sp>
        <p:nvSpPr>
          <p:cNvPr id="10" name="Content Placeholder 2">
            <a:extLst>
              <a:ext uri="{FF2B5EF4-FFF2-40B4-BE49-F238E27FC236}">
                <a16:creationId xmlns:a16="http://schemas.microsoft.com/office/drawing/2014/main" id="{BFCA2AD2-818E-4567-53C4-F6FDE4992308}"/>
              </a:ext>
            </a:extLst>
          </p:cNvPr>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p>
          <a:p>
            <a:endParaRPr lang="en-US" dirty="0"/>
          </a:p>
        </p:txBody>
      </p:sp>
    </p:spTree>
    <p:extLst>
      <p:ext uri="{BB962C8B-B14F-4D97-AF65-F5344CB8AC3E}">
        <p14:creationId xmlns:p14="http://schemas.microsoft.com/office/powerpoint/2010/main" val="84970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err="1"/>
              <a:t>the"just</a:t>
            </a:r>
            <a:r>
              <a:rPr lang="en-US" dirty="0"/>
              <a:t> call everything negative" classifier!</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a:extLst>
              <a:ext uri="{FF2B5EF4-FFF2-40B4-BE49-F238E27FC236}">
                <a16:creationId xmlns:a16="http://schemas.microsoft.com/office/drawing/2014/main" id="{CAA46419-02FD-785F-5D97-4B5760232A9C}"/>
              </a:ext>
            </a:extLst>
          </p:cNvPr>
          <p:cNvPicPr>
            <a:picLocks noChangeAspect="1"/>
          </p:cNvPicPr>
          <p:nvPr/>
        </p:nvPicPr>
        <p:blipFill>
          <a:blip r:embed="rId3"/>
          <a:stretch>
            <a:fillRect/>
          </a:stretch>
        </p:blipFill>
        <p:spPr>
          <a:xfrm>
            <a:off x="1295400" y="3244850"/>
            <a:ext cx="4701442" cy="698500"/>
          </a:xfrm>
          <a:prstGeom prst="rect">
            <a:avLst/>
          </a:prstGeom>
        </p:spPr>
      </p:pic>
      <p:pic>
        <p:nvPicPr>
          <p:cNvPr id="7" name="Picture 6">
            <a:extLst>
              <a:ext uri="{FF2B5EF4-FFF2-40B4-BE49-F238E27FC236}">
                <a16:creationId xmlns:a16="http://schemas.microsoft.com/office/drawing/2014/main" id="{6FC99A20-B9AD-4EC3-91DB-2A593AE5BB43}"/>
              </a:ext>
            </a:extLst>
          </p:cNvPr>
          <p:cNvPicPr>
            <a:picLocks noChangeAspect="1"/>
          </p:cNvPicPr>
          <p:nvPr/>
        </p:nvPicPr>
        <p:blipFill>
          <a:blip r:embed="rId4"/>
          <a:stretch>
            <a:fillRect/>
          </a:stretch>
        </p:blipFill>
        <p:spPr>
          <a:xfrm>
            <a:off x="1219200" y="4171950"/>
            <a:ext cx="4470400" cy="715264"/>
          </a:xfrm>
          <a:prstGeom prst="rect">
            <a:avLst/>
          </a:prstGeom>
        </p:spPr>
      </p:pic>
    </p:spTree>
    <p:extLst>
      <p:ext uri="{BB962C8B-B14F-4D97-AF65-F5344CB8AC3E}">
        <p14:creationId xmlns:p14="http://schemas.microsoft.com/office/powerpoint/2010/main" val="95303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96206DE-0B04-CCCD-B126-E0D8FCB3BABF}"/>
              </a:ext>
            </a:extLst>
          </p:cNvPr>
          <p:cNvPicPr>
            <a:picLocks noChangeAspect="1"/>
          </p:cNvPicPr>
          <p:nvPr/>
        </p:nvPicPr>
        <p:blipFill>
          <a:blip r:embed="rId3"/>
          <a:stretch>
            <a:fillRect/>
          </a:stretch>
        </p:blipFill>
        <p:spPr>
          <a:xfrm>
            <a:off x="2819400" y="2190750"/>
            <a:ext cx="2650434" cy="1219200"/>
          </a:xfrm>
          <a:prstGeom prst="rect">
            <a:avLst/>
          </a:prstGeom>
        </p:spPr>
      </p:pic>
    </p:spTree>
    <p:extLst>
      <p:ext uri="{BB962C8B-B14F-4D97-AF65-F5344CB8AC3E}">
        <p14:creationId xmlns:p14="http://schemas.microsoft.com/office/powerpoint/2010/main" val="298522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p>
        </p:txBody>
      </p:sp>
      <p:pic>
        <p:nvPicPr>
          <p:cNvPr id="3" name="Picture 2">
            <a:extLst>
              <a:ext uri="{FF2B5EF4-FFF2-40B4-BE49-F238E27FC236}">
                <a16:creationId xmlns:a16="http://schemas.microsoft.com/office/drawing/2014/main" id="{D2A6E056-7B5E-4CAC-1116-36980EE386CB}"/>
              </a:ext>
            </a:extLst>
          </p:cNvPr>
          <p:cNvPicPr>
            <a:picLocks noChangeAspect="1"/>
          </p:cNvPicPr>
          <p:nvPr/>
        </p:nvPicPr>
        <p:blipFill>
          <a:blip r:embed="rId3"/>
          <a:stretch>
            <a:fillRect/>
          </a:stretch>
        </p:blipFill>
        <p:spPr>
          <a:xfrm>
            <a:off x="1143000" y="3115942"/>
            <a:ext cx="6639072" cy="740417"/>
          </a:xfrm>
          <a:prstGeom prst="rect">
            <a:avLst/>
          </a:prstGeom>
        </p:spPr>
      </p:pic>
      <p:pic>
        <p:nvPicPr>
          <p:cNvPr id="5" name="Picture 4">
            <a:extLst>
              <a:ext uri="{FF2B5EF4-FFF2-40B4-BE49-F238E27FC236}">
                <a16:creationId xmlns:a16="http://schemas.microsoft.com/office/drawing/2014/main" id="{0298EA92-BC6E-4005-CBF9-434746890791}"/>
              </a:ext>
            </a:extLst>
          </p:cNvPr>
          <p:cNvPicPr>
            <a:picLocks noChangeAspect="1"/>
          </p:cNvPicPr>
          <p:nvPr/>
        </p:nvPicPr>
        <p:blipFill>
          <a:blip r:embed="rId4"/>
          <a:stretch>
            <a:fillRect/>
          </a:stretch>
        </p:blipFill>
        <p:spPr>
          <a:xfrm>
            <a:off x="1142999" y="2114551"/>
            <a:ext cx="6425771" cy="740418"/>
          </a:xfrm>
          <a:prstGeom prst="rect">
            <a:avLst/>
          </a:prstGeom>
        </p:spPr>
      </p:pic>
    </p:spTree>
    <p:extLst>
      <p:ext uri="{BB962C8B-B14F-4D97-AF65-F5344CB8AC3E}">
        <p14:creationId xmlns:p14="http://schemas.microsoft.com/office/powerpoint/2010/main" val="2157167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p:txBody>
          <a:bodyPr>
            <a:normAutofit/>
          </a:bodyPr>
          <a:lstStyle/>
          <a:p>
            <a:r>
              <a:rPr lang="en-US" dirty="0"/>
              <a:t>Suppose we have more than 2 classes?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822960" y="1200150"/>
            <a:ext cx="7940040" cy="342900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p>
          <a:p>
            <a:pPr lvl="1"/>
            <a:r>
              <a:rPr lang="en-US" sz="1400" dirty="0">
                <a:effectLst/>
                <a:latin typeface="NimbusRomNo9L"/>
              </a:rPr>
              <a:t>Sentiment analysis (positive, negative, neutral) , named entities (person, location, organization)</a:t>
            </a:r>
          </a:p>
          <a:p>
            <a:r>
              <a:rPr lang="en-US" sz="1800" dirty="0">
                <a:latin typeface="NimbusRomNo9L"/>
              </a:rPr>
              <a:t>We can define precision and recall for multiple classes like this 3-way email task:</a:t>
            </a:r>
          </a:p>
          <a:p>
            <a:endParaRPr lang="en-US" dirty="0"/>
          </a:p>
        </p:txBody>
      </p:sp>
      <p:pic>
        <p:nvPicPr>
          <p:cNvPr id="5" name="Picture 4">
            <a:extLst>
              <a:ext uri="{FF2B5EF4-FFF2-40B4-BE49-F238E27FC236}">
                <a16:creationId xmlns:a16="http://schemas.microsoft.com/office/drawing/2014/main" id="{4D0B0B17-4622-7F1F-DE00-9923A95DE7F9}"/>
              </a:ext>
            </a:extLst>
          </p:cNvPr>
          <p:cNvPicPr>
            <a:picLocks noChangeAspect="1"/>
          </p:cNvPicPr>
          <p:nvPr/>
        </p:nvPicPr>
        <p:blipFill>
          <a:blip r:embed="rId3"/>
          <a:stretch>
            <a:fillRect/>
          </a:stretch>
        </p:blipFill>
        <p:spPr>
          <a:xfrm>
            <a:off x="762000" y="2419350"/>
            <a:ext cx="4800600" cy="2379133"/>
          </a:xfrm>
          <a:prstGeom prst="rect">
            <a:avLst/>
          </a:prstGeom>
        </p:spPr>
      </p:pic>
    </p:spTree>
    <p:extLst>
      <p:ext uri="{BB962C8B-B14F-4D97-AF65-F5344CB8AC3E}">
        <p14:creationId xmlns:p14="http://schemas.microsoft.com/office/powerpoint/2010/main" val="639379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8EA0-1A6C-382C-45C0-1E8C96FBF126}"/>
              </a:ext>
            </a:extLst>
          </p:cNvPr>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a:extLst>
              <a:ext uri="{FF2B5EF4-FFF2-40B4-BE49-F238E27FC236}">
                <a16:creationId xmlns:a16="http://schemas.microsoft.com/office/drawing/2014/main" id="{3F1462DB-363C-B878-1C12-13DFB207EE75}"/>
              </a:ext>
            </a:extLst>
          </p:cNvPr>
          <p:cNvPicPr>
            <a:picLocks noGrp="1" noChangeAspect="1"/>
          </p:cNvPicPr>
          <p:nvPr>
            <p:ph idx="1"/>
          </p:nvPr>
        </p:nvPicPr>
        <p:blipFill>
          <a:blip r:embed="rId3"/>
          <a:stretch>
            <a:fillRect/>
          </a:stretch>
        </p:blipFill>
        <p:spPr>
          <a:xfrm>
            <a:off x="822325" y="1609441"/>
            <a:ext cx="7543800" cy="2610418"/>
          </a:xfrm>
        </p:spPr>
      </p:pic>
    </p:spTree>
    <p:extLst>
      <p:ext uri="{BB962C8B-B14F-4D97-AF65-F5344CB8AC3E}">
        <p14:creationId xmlns:p14="http://schemas.microsoft.com/office/powerpoint/2010/main" val="849465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5416826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3067151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Harms of classification</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1731038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Representational Harms</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971550"/>
            <a:ext cx="7940040" cy="4267200"/>
          </a:xfrm>
        </p:spPr>
        <p:txBody>
          <a:bodyPr>
            <a:normAutofit fontScale="92500" lnSpcReduction="1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sz="2100" dirty="0">
              <a:solidFill>
                <a:schemeClr val="tx1"/>
              </a:solidFill>
              <a:effectLst/>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982726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Harms of Censorship</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1047750"/>
            <a:ext cx="7940040" cy="4267200"/>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 or "gay")</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gay people (Dixon et al., 2018;</a:t>
            </a:r>
            <a:r>
              <a:rPr lang="en-US" sz="2000" dirty="0">
                <a:solidFill>
                  <a:schemeClr val="tx1"/>
                </a:solidFill>
                <a:latin typeface="Calibri" panose="020F0502020204030204" pitchFamily="34" charset="0"/>
                <a:cs typeface="Calibri" panose="020F0502020204030204" pitchFamily="34" charset="0"/>
              </a:rPr>
              <a:t> Oliva et al., 2021)</a:t>
            </a: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p>
          <a:p>
            <a:pPr marL="682625" lvl="1"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147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z="3600" dirty="0"/>
              <a:t>Classification Methods: </a:t>
            </a:r>
            <a:br>
              <a:rPr lang="en-US" sz="3600" dirty="0"/>
            </a:br>
            <a:r>
              <a:rPr lang="en-US" sz="3600" dirty="0"/>
              <a:t>Hand-coded rules</a:t>
            </a:r>
          </a:p>
        </p:txBody>
      </p:sp>
      <p:sp>
        <p:nvSpPr>
          <p:cNvPr id="27651" name="Rectangle 5"/>
          <p:cNvSpPr>
            <a:spLocks noGrp="1" noChangeArrowheads="1"/>
          </p:cNvSpPr>
          <p:nvPr>
            <p:ph sz="quarter" idx="1"/>
          </p:nvPr>
        </p:nvSpPr>
        <p:spPr/>
        <p:txBody>
          <a:bodyPr/>
          <a:lstStyle/>
          <a:p>
            <a:r>
              <a:rPr lang="en-US" dirty="0">
                <a:latin typeface="Calibri" charset="0"/>
              </a:rPr>
              <a:t>Rules based on combinations of words or other features</a:t>
            </a:r>
          </a:p>
          <a:p>
            <a:pPr lvl="1"/>
            <a:r>
              <a:rPr lang="en-US" dirty="0">
                <a:latin typeface="Calibri" charset="0"/>
              </a:rPr>
              <a:t> spam: black-list-address OR (“dollars” </a:t>
            </a:r>
            <a:r>
              <a:rPr lang="en-US" dirty="0" err="1">
                <a:latin typeface="Calibri" charset="0"/>
              </a:rPr>
              <a:t>AND“have</a:t>
            </a:r>
            <a:r>
              <a:rPr lang="en-US" dirty="0">
                <a:latin typeface="Calibri" charset="0"/>
              </a:rPr>
              <a:t> been selected”)</a:t>
            </a:r>
          </a:p>
          <a:p>
            <a:r>
              <a:rPr lang="en-US" dirty="0">
                <a:latin typeface="Calibri" charset="0"/>
              </a:rPr>
              <a:t>Accuracy can be high</a:t>
            </a:r>
          </a:p>
          <a:p>
            <a:pPr lvl="1"/>
            <a:r>
              <a:rPr lang="en-US" dirty="0">
                <a:latin typeface="Calibri" charset="0"/>
              </a:rPr>
              <a:t>If rules carefully refined by expert</a:t>
            </a:r>
          </a:p>
          <a:p>
            <a:r>
              <a:rPr lang="en-US" dirty="0">
                <a:latin typeface="Calibri" charset="0"/>
              </a:rPr>
              <a:t>But building and maintaining these rules is expensive</a:t>
            </a:r>
          </a:p>
        </p:txBody>
      </p:sp>
    </p:spTree>
    <p:extLst>
      <p:ext uri="{BB962C8B-B14F-4D97-AF65-F5344CB8AC3E}">
        <p14:creationId xmlns:p14="http://schemas.microsoft.com/office/powerpoint/2010/main" val="1903313730"/>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Performance Disparities</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p>
        </p:txBody>
      </p:sp>
    </p:spTree>
    <p:extLst>
      <p:ext uri="{BB962C8B-B14F-4D97-AF65-F5344CB8AC3E}">
        <p14:creationId xmlns:p14="http://schemas.microsoft.com/office/powerpoint/2010/main" val="37115628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Harms in text classification</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123950"/>
            <a:ext cx="8016240" cy="4019550"/>
          </a:xfrm>
        </p:spPr>
        <p:txBody>
          <a:bodyPr>
            <a:normAutofit fontScale="92500" lnSpcReduction="10000"/>
          </a:bodyPr>
          <a:lstStyle/>
          <a:p>
            <a:pPr marL="233363" indent="-233363">
              <a:buFont typeface="Arial" panose="020B0604020202020204" pitchFamily="34" charset="0"/>
              <a:buChar char="•"/>
            </a:pPr>
            <a:r>
              <a:rPr lang="en-US" b="1" dirty="0"/>
              <a:t>Causes:</a:t>
            </a:r>
          </a:p>
          <a:p>
            <a:pPr marL="630238" lvl="1" indent="-233363">
              <a:buFont typeface="Arial" panose="020B0604020202020204" pitchFamily="34" charset="0"/>
              <a:buChar char="•"/>
            </a:pPr>
            <a:r>
              <a:rPr lang="en-US" dirty="0"/>
              <a:t>Issues in the data; NLP systems amplify biases in training data</a:t>
            </a:r>
          </a:p>
          <a:p>
            <a:pPr marL="630238" lvl="1" indent="-233363">
              <a:buFont typeface="Arial" panose="020B0604020202020204" pitchFamily="34" charset="0"/>
              <a:buChar char="•"/>
            </a:pPr>
            <a:r>
              <a:rPr lang="en-US" dirty="0"/>
              <a:t>Problems in the labels</a:t>
            </a:r>
          </a:p>
          <a:p>
            <a:pPr marL="630238" lvl="1" indent="-233363">
              <a:buFont typeface="Arial" panose="020B0604020202020204" pitchFamily="34" charset="0"/>
              <a:buChar char="•"/>
            </a:pPr>
            <a:r>
              <a:rPr lang="en-US" dirty="0"/>
              <a:t>Problems in the algorithms (like what the model is trained to optimize) </a:t>
            </a:r>
          </a:p>
          <a:p>
            <a:pPr marL="233363" indent="-233363">
              <a:buFont typeface="Arial" panose="020B0604020202020204" pitchFamily="34" charset="0"/>
              <a:buChar char="•"/>
            </a:pPr>
            <a:r>
              <a:rPr lang="en-US" b="1" dirty="0"/>
              <a:t>Prevalence</a:t>
            </a:r>
            <a:r>
              <a:rPr lang="en-US" dirty="0"/>
              <a:t>: The same problems occur throughout NLP (including large language models)  </a:t>
            </a:r>
          </a:p>
          <a:p>
            <a:pPr marL="233363" indent="-233363">
              <a:buFont typeface="Arial" panose="020B0604020202020204" pitchFamily="34" charset="0"/>
              <a:buChar char="•"/>
            </a:pPr>
            <a:r>
              <a:rPr lang="en-US" b="1" dirty="0"/>
              <a:t>Solutions</a:t>
            </a:r>
            <a:r>
              <a:rPr lang="en-US" dirty="0"/>
              <a:t>: There are no general mitigations or solutions</a:t>
            </a:r>
          </a:p>
          <a:p>
            <a:pPr marL="630238" lvl="1" indent="-233363">
              <a:buFont typeface="Arial" panose="020B0604020202020204" pitchFamily="34" charset="0"/>
              <a:buChar char="•"/>
            </a:pPr>
            <a:r>
              <a:rPr lang="en-US" dirty="0"/>
              <a:t>But harm mitigation is an active area of research</a:t>
            </a:r>
          </a:p>
          <a:p>
            <a:pPr marL="630238" lvl="1" indent="-233363">
              <a:buFont typeface="Arial" panose="020B0604020202020204" pitchFamily="34" charset="0"/>
              <a:buChar char="•"/>
            </a:pPr>
            <a:r>
              <a:rPr lang="en-US" dirty="0"/>
              <a:t>And there are standard benchmarks and tools that we can use for measuring some of the 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41649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020088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7467600" cy="742950"/>
          </a:xfrm>
        </p:spPr>
        <p:txBody>
          <a:bodyPr/>
          <a:lstStyle/>
          <a:p>
            <a:r>
              <a:rPr lang="en-US" sz="3600" dirty="0"/>
              <a:t>Classification Methods:</a:t>
            </a:r>
            <a:br>
              <a:rPr lang="en-US" sz="3600" dirty="0"/>
            </a:br>
            <a:r>
              <a:rPr lang="en-US" sz="3600" dirty="0"/>
              <a:t>Supervised Machine Learning</a:t>
            </a:r>
          </a:p>
        </p:txBody>
      </p:sp>
      <p:sp>
        <p:nvSpPr>
          <p:cNvPr id="3" name="Content Placeholder 2"/>
          <p:cNvSpPr>
            <a:spLocks noGrp="1"/>
          </p:cNvSpPr>
          <p:nvPr>
            <p:ph idx="1"/>
          </p:nvPr>
        </p:nvSpPr>
        <p:spPr/>
        <p:txBody>
          <a:bodyPr/>
          <a:lstStyle/>
          <a:p>
            <a:r>
              <a:rPr lang="en-US" sz="28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1800" i="1" dirty="0">
              <a:solidFill>
                <a:srgbClr val="FF0000"/>
              </a:solidFill>
              <a:latin typeface="Calibri" charset="0"/>
            </a:endParaRPr>
          </a:p>
          <a:p>
            <a:pPr lvl="1"/>
            <a:r>
              <a:rPr lang="en-US" sz="2400" dirty="0">
                <a:latin typeface="Calibri" charset="0"/>
              </a:rPr>
              <a:t>A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spTree>
    <p:extLst>
      <p:ext uri="{BB962C8B-B14F-4D97-AF65-F5344CB8AC3E}">
        <p14:creationId xmlns:p14="http://schemas.microsoft.com/office/powerpoint/2010/main" val="3091599837"/>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F8F65E954BCC4B9D53924C0277FF58" ma:contentTypeVersion="4" ma:contentTypeDescription="Create a new document." ma:contentTypeScope="" ma:versionID="8e258654f2b0f5699c4b05857dc7ec15">
  <xsd:schema xmlns:xsd="http://www.w3.org/2001/XMLSchema" xmlns:xs="http://www.w3.org/2001/XMLSchema" xmlns:p="http://schemas.microsoft.com/office/2006/metadata/properties" xmlns:ns2="cead5545-817f-421c-b7e6-8f64afdaa8a4" targetNamespace="http://schemas.microsoft.com/office/2006/metadata/properties" ma:root="true" ma:fieldsID="dcfb225e636bc4a27b9504b1ea1ab931" ns2:_="">
    <xsd:import namespace="cead5545-817f-421c-b7e6-8f64afdaa8a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ad5545-817f-421c-b7e6-8f64afdaa8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1A5838-D294-495A-B595-B7BE8B2DD6E4}"/>
</file>

<file path=customXml/itemProps2.xml><?xml version="1.0" encoding="utf-8"?>
<ds:datastoreItem xmlns:ds="http://schemas.openxmlformats.org/officeDocument/2006/customXml" ds:itemID="{06C20B71-BE9E-4D1B-8B64-283A49C9CD84}"/>
</file>

<file path=customXml/itemProps3.xml><?xml version="1.0" encoding="utf-8"?>
<ds:datastoreItem xmlns:ds="http://schemas.openxmlformats.org/officeDocument/2006/customXml" ds:itemID="{8D254851-AF15-4F8A-81B7-4431395A31CD}"/>
</file>

<file path=docProps/app.xml><?xml version="1.0" encoding="utf-8"?>
<Properties xmlns="http://schemas.openxmlformats.org/officeDocument/2006/extended-properties" xmlns:vt="http://schemas.openxmlformats.org/officeDocument/2006/docPropsVTypes">
  <Template>NLP-jurafsky.potx</Template>
  <TotalTime>12378</TotalTime>
  <Words>5137</Words>
  <Application>Microsoft Macintosh PowerPoint</Application>
  <PresentationFormat>On-screen Show (16:9)</PresentationFormat>
  <Paragraphs>568</Paragraphs>
  <Slides>82</Slides>
  <Notes>32</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82</vt:i4>
      </vt:variant>
    </vt:vector>
  </HeadingPairs>
  <TitlesOfParts>
    <vt:vector size="102" baseType="lpstr">
      <vt:lpstr>Calibri (Headings)</vt:lpstr>
      <vt:lpstr>ＭＳ Ｐゴシック</vt:lpstr>
      <vt:lpstr>NimbusRomNo9L</vt:lpstr>
      <vt:lpstr>Arial</vt:lpstr>
      <vt:lpstr>Calibri</vt:lpstr>
      <vt:lpstr>Calibri Light</vt:lpstr>
      <vt:lpstr>Cambria Math</vt:lpstr>
      <vt:lpstr>Courier</vt:lpstr>
      <vt:lpstr>Lucida Grande</vt:lpstr>
      <vt:lpstr>Lucida Sans</vt:lpstr>
      <vt:lpstr>Monaco</vt:lpstr>
      <vt:lpstr>Symbol</vt:lpstr>
      <vt:lpstr>Tahoma</vt:lpstr>
      <vt:lpstr>Times</vt:lpstr>
      <vt:lpstr>Times New Roman</vt:lpstr>
      <vt:lpstr>Wingdings</vt:lpstr>
      <vt:lpstr>NLP-jurafsky</vt:lpstr>
      <vt:lpstr>Retrospect</vt:lpstr>
      <vt:lpstr>1_Retrospect</vt:lpstr>
      <vt:lpstr>Equation</vt:lpstr>
      <vt:lpstr>Text Classification and Naïve Bayes</vt:lpstr>
      <vt:lpstr>Is this spam?</vt:lpstr>
      <vt:lpstr>Who wrote which Federalist papers?</vt:lpstr>
      <vt:lpstr>Positive or negative movie review?</vt:lpstr>
      <vt:lpstr>What is the subject of this article?</vt:lpstr>
      <vt:lpstr>Text Classification</vt:lpstr>
      <vt:lpstr>Text Classification: definition</vt:lpstr>
      <vt:lpstr>Classification Methods:  Hand-coded rules</vt:lpstr>
      <vt:lpstr>Classification Methods: Supervised Machine Learning</vt:lpstr>
      <vt:lpstr>Classification Methods: Supervised Machine Learning</vt:lpstr>
      <vt:lpstr>Text Classification and Naive Bayes</vt:lpstr>
      <vt:lpstr>Naive Bayes Intuition</vt:lpstr>
      <vt:lpstr>The Bag of Words Representation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Naive Bayes</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Text Classification and Naive Bayes</vt:lpstr>
      <vt:lpstr>Let's do a worked sentiment example!</vt:lpstr>
      <vt:lpstr>A worked sentiment example with add-1 smoothing</vt:lpstr>
      <vt:lpstr>Optimizing for sentiment analysis</vt:lpstr>
      <vt:lpstr>Binary Multinomial Naïve Bayes: Learning</vt:lpstr>
      <vt:lpstr>Binary Multinomial Naive Bayes  on a test document d</vt:lpstr>
      <vt:lpstr>Binary multinominal naive Bayes</vt:lpstr>
      <vt:lpstr>Binary multinominal naive Bayes</vt:lpstr>
      <vt:lpstr>Binary multinominal naive Bayes</vt:lpstr>
      <vt:lpstr>Binary multinominal naive Bayes</vt:lpstr>
      <vt:lpstr>Text Classification and Naive Bayes</vt:lpstr>
      <vt:lpstr>Text Classification and Naive Bayes</vt:lpstr>
      <vt:lpstr>Sentiment Classification: Dealing with Negation</vt:lpstr>
      <vt:lpstr>Sentiment Classification: Dealing with Negation</vt:lpstr>
      <vt:lpstr>Sentiment Classification: Lexicons</vt:lpstr>
      <vt:lpstr>MPQA Subjectivity Cues Lexicon</vt:lpstr>
      <vt:lpstr>The General Inquirer</vt:lpstr>
      <vt:lpstr>Using Lexicons in Sentiment Classification</vt:lpstr>
      <vt:lpstr>Naive Bayes in Other tasks: Spam Filtering</vt:lpstr>
      <vt:lpstr>Naive Bayes in Language ID</vt:lpstr>
      <vt:lpstr>Summary: Naive Bayes is Not So Naive</vt:lpstr>
      <vt:lpstr>Text Classification and Naive Bayes</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Naïve Bayes</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Text Classification and Naive Bayes</vt:lpstr>
      <vt:lpstr>Harms of classification</vt:lpstr>
      <vt:lpstr>Representational Harms</vt:lpstr>
      <vt:lpstr>Harms of Censorship</vt:lpstr>
      <vt:lpstr>Performance Disparities</vt:lpstr>
      <vt:lpstr>Harms in text classification</vt:lpstr>
      <vt:lpstr>Text Classification and Naive Bayes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subject>cs124</dc:subject>
  <dc:creator>Dan Jurafsky</dc:creator>
  <cp:keywords/>
  <dc:description/>
  <cp:lastModifiedBy>Dan Jurafsky</cp:lastModifiedBy>
  <cp:revision>226</cp:revision>
  <cp:lastPrinted>2012-03-27T19:39:52Z</cp:lastPrinted>
  <dcterms:created xsi:type="dcterms:W3CDTF">2010-04-19T15:31:24Z</dcterms:created>
  <dcterms:modified xsi:type="dcterms:W3CDTF">2024-01-05T00:28:45Z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0x01010082F8F65E954BCC4B9D53924C0277FF58</vt:lpwstr>
  </property>
</Properties>
</file>